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3" r:id="rId3"/>
    <p:sldId id="264" r:id="rId4"/>
    <p:sldId id="847" r:id="rId5"/>
    <p:sldId id="843" r:id="rId6"/>
    <p:sldId id="844" r:id="rId7"/>
    <p:sldId id="848" r:id="rId8"/>
    <p:sldId id="450" r:id="rId9"/>
    <p:sldId id="451" r:id="rId10"/>
    <p:sldId id="460" r:id="rId11"/>
    <p:sldId id="387" r:id="rId12"/>
    <p:sldId id="428" r:id="rId13"/>
    <p:sldId id="429" r:id="rId14"/>
    <p:sldId id="430" r:id="rId15"/>
    <p:sldId id="435" r:id="rId16"/>
    <p:sldId id="439" r:id="rId17"/>
    <p:sldId id="434" r:id="rId18"/>
    <p:sldId id="388" r:id="rId19"/>
    <p:sldId id="810" r:id="rId20"/>
    <p:sldId id="364" r:id="rId21"/>
    <p:sldId id="866" r:id="rId22"/>
    <p:sldId id="481" r:id="rId23"/>
    <p:sldId id="415" r:id="rId24"/>
    <p:sldId id="444" r:id="rId25"/>
    <p:sldId id="865" r:id="rId26"/>
    <p:sldId id="867" r:id="rId27"/>
    <p:sldId id="918" r:id="rId28"/>
    <p:sldId id="919" r:id="rId29"/>
    <p:sldId id="920" r:id="rId30"/>
    <p:sldId id="922" r:id="rId31"/>
    <p:sldId id="921" r:id="rId32"/>
    <p:sldId id="923" r:id="rId33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32" autoAdjust="0"/>
    <p:restoredTop sz="95804" autoAdjust="0"/>
  </p:normalViewPr>
  <p:slideViewPr>
    <p:cSldViewPr snapToGrid="0" snapToObjects="1">
      <p:cViewPr>
        <p:scale>
          <a:sx n="100" d="100"/>
          <a:sy n="100" d="100"/>
        </p:scale>
        <p:origin x="-918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D06F60-CA43-4529-98F8-AF405AB0FDC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8F9BD04-6074-4094-A69A-6008A5461B67}">
      <dgm:prSet/>
      <dgm:spPr/>
      <dgm:t>
        <a:bodyPr/>
        <a:lstStyle/>
        <a:p>
          <a:r>
            <a:rPr lang="es-UY" dirty="0">
              <a:latin typeface="Arial Narrow" panose="020B0606020202030204" pitchFamily="34" charset="0"/>
            </a:rPr>
            <a:t>Una totalidad percibida cuyos elementos se</a:t>
          </a:r>
          <a:r>
            <a:rPr lang="ja-JP" dirty="0">
              <a:latin typeface="Arial Narrow" panose="020B0606020202030204" pitchFamily="34" charset="0"/>
            </a:rPr>
            <a:t>“</a:t>
          </a:r>
          <a:r>
            <a:rPr lang="es-UY" dirty="0">
              <a:latin typeface="Arial Narrow" panose="020B0606020202030204" pitchFamily="34" charset="0"/>
            </a:rPr>
            <a:t>aglomeran</a:t>
          </a:r>
          <a:r>
            <a:rPr lang="ja-JP" dirty="0">
              <a:latin typeface="Arial Narrow" panose="020B0606020202030204" pitchFamily="34" charset="0"/>
            </a:rPr>
            <a:t>”</a:t>
          </a:r>
          <a:r>
            <a:rPr lang="es-UY" dirty="0">
              <a:latin typeface="Arial Narrow" panose="020B0606020202030204" pitchFamily="34" charset="0"/>
            </a:rPr>
            <a:t> porque se afectan recíprocamente a lo largo del tiempo y operan con un propósito común. </a:t>
          </a:r>
          <a:endParaRPr lang="en-US" dirty="0">
            <a:latin typeface="Arial Narrow" panose="020B0606020202030204" pitchFamily="34" charset="0"/>
          </a:endParaRPr>
        </a:p>
      </dgm:t>
    </dgm:pt>
    <dgm:pt modelId="{B05D0DBB-9A5D-4CD0-B6D4-D108F37F8802}" type="parTrans" cxnId="{65441C01-1F58-4E9F-B91F-EF51525CBF6C}">
      <dgm:prSet/>
      <dgm:spPr/>
      <dgm:t>
        <a:bodyPr/>
        <a:lstStyle/>
        <a:p>
          <a:endParaRPr lang="en-US"/>
        </a:p>
      </dgm:t>
    </dgm:pt>
    <dgm:pt modelId="{97AE3B6F-37F4-4F27-B0F7-EF7A65FADA6A}" type="sibTrans" cxnId="{65441C01-1F58-4E9F-B91F-EF51525CBF6C}">
      <dgm:prSet/>
      <dgm:spPr/>
      <dgm:t>
        <a:bodyPr/>
        <a:lstStyle/>
        <a:p>
          <a:endParaRPr lang="en-US"/>
        </a:p>
      </dgm:t>
    </dgm:pt>
    <dgm:pt modelId="{EB6D3BAA-3874-4051-9123-2FECA4AB0F5D}">
      <dgm:prSet/>
      <dgm:spPr/>
      <dgm:t>
        <a:bodyPr/>
        <a:lstStyle/>
        <a:p>
          <a:r>
            <a:rPr lang="es-UY" i="1" dirty="0">
              <a:latin typeface="Arial Narrow" panose="020B0606020202030204" pitchFamily="34" charset="0"/>
            </a:rPr>
            <a:t>Ejemplos: organismos vivientes (todos),la atmósfera, las enfermedades, los nichos ecológicos, las fábricas, las reacciones químicas, las entidades políticas, las comunidades, las industrias, las familias, los equipos y todas las  organizaciones</a:t>
          </a:r>
          <a:endParaRPr lang="en-US" dirty="0">
            <a:latin typeface="Arial Narrow" panose="020B0606020202030204" pitchFamily="34" charset="0"/>
          </a:endParaRPr>
        </a:p>
      </dgm:t>
    </dgm:pt>
    <dgm:pt modelId="{B1B6864B-46DD-4C43-82C2-A2AA4EB38C19}" type="parTrans" cxnId="{055591DE-7C11-4A7B-9B17-7E8671A56738}">
      <dgm:prSet/>
      <dgm:spPr/>
      <dgm:t>
        <a:bodyPr/>
        <a:lstStyle/>
        <a:p>
          <a:endParaRPr lang="en-US"/>
        </a:p>
      </dgm:t>
    </dgm:pt>
    <dgm:pt modelId="{C8A4C4C1-BF1A-47AF-95DE-B227F4FB3D87}" type="sibTrans" cxnId="{055591DE-7C11-4A7B-9B17-7E8671A56738}">
      <dgm:prSet/>
      <dgm:spPr/>
      <dgm:t>
        <a:bodyPr/>
        <a:lstStyle/>
        <a:p>
          <a:endParaRPr lang="en-US"/>
        </a:p>
      </dgm:t>
    </dgm:pt>
    <dgm:pt modelId="{7635860A-7C2D-3849-89FC-C725886B929F}" type="pres">
      <dgm:prSet presAssocID="{04D06F60-CA43-4529-98F8-AF405AB0FD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UY"/>
        </a:p>
      </dgm:t>
    </dgm:pt>
    <dgm:pt modelId="{F3BADFEF-226D-1B42-94DD-CF30CFD40DAF}" type="pres">
      <dgm:prSet presAssocID="{E8F9BD04-6074-4094-A69A-6008A5461B6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22202D49-BBF4-F343-9FBD-37A2DB97D478}" type="pres">
      <dgm:prSet presAssocID="{97AE3B6F-37F4-4F27-B0F7-EF7A65FADA6A}" presName="spacer" presStyleCnt="0"/>
      <dgm:spPr/>
    </dgm:pt>
    <dgm:pt modelId="{01A665FD-0772-BA45-AAC5-8DE449568F4E}" type="pres">
      <dgm:prSet presAssocID="{EB6D3BAA-3874-4051-9123-2FECA4AB0F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UY"/>
        </a:p>
      </dgm:t>
    </dgm:pt>
  </dgm:ptLst>
  <dgm:cxnLst>
    <dgm:cxn modelId="{65441C01-1F58-4E9F-B91F-EF51525CBF6C}" srcId="{04D06F60-CA43-4529-98F8-AF405AB0FDC1}" destId="{E8F9BD04-6074-4094-A69A-6008A5461B67}" srcOrd="0" destOrd="0" parTransId="{B05D0DBB-9A5D-4CD0-B6D4-D108F37F8802}" sibTransId="{97AE3B6F-37F4-4F27-B0F7-EF7A65FADA6A}"/>
    <dgm:cxn modelId="{80C91851-37C7-9A4A-A0C5-29072B0DD38D}" type="presOf" srcId="{04D06F60-CA43-4529-98F8-AF405AB0FDC1}" destId="{7635860A-7C2D-3849-89FC-C725886B929F}" srcOrd="0" destOrd="0" presId="urn:microsoft.com/office/officeart/2005/8/layout/vList2"/>
    <dgm:cxn modelId="{32E711A9-E400-9744-BFF0-6F3B804DCC9C}" type="presOf" srcId="{EB6D3BAA-3874-4051-9123-2FECA4AB0F5D}" destId="{01A665FD-0772-BA45-AAC5-8DE449568F4E}" srcOrd="0" destOrd="0" presId="urn:microsoft.com/office/officeart/2005/8/layout/vList2"/>
    <dgm:cxn modelId="{19D141B6-5008-7840-80C3-667712B6D449}" type="presOf" srcId="{E8F9BD04-6074-4094-A69A-6008A5461B67}" destId="{F3BADFEF-226D-1B42-94DD-CF30CFD40DAF}" srcOrd="0" destOrd="0" presId="urn:microsoft.com/office/officeart/2005/8/layout/vList2"/>
    <dgm:cxn modelId="{055591DE-7C11-4A7B-9B17-7E8671A56738}" srcId="{04D06F60-CA43-4529-98F8-AF405AB0FDC1}" destId="{EB6D3BAA-3874-4051-9123-2FECA4AB0F5D}" srcOrd="1" destOrd="0" parTransId="{B1B6864B-46DD-4C43-82C2-A2AA4EB38C19}" sibTransId="{C8A4C4C1-BF1A-47AF-95DE-B227F4FB3D87}"/>
    <dgm:cxn modelId="{50BAD29C-4CE1-E84F-8432-43DFEB2A0CD4}" type="presParOf" srcId="{7635860A-7C2D-3849-89FC-C725886B929F}" destId="{F3BADFEF-226D-1B42-94DD-CF30CFD40DAF}" srcOrd="0" destOrd="0" presId="urn:microsoft.com/office/officeart/2005/8/layout/vList2"/>
    <dgm:cxn modelId="{81E696B4-EEE8-0343-879E-7ADEA9DEACA5}" type="presParOf" srcId="{7635860A-7C2D-3849-89FC-C725886B929F}" destId="{22202D49-BBF4-F343-9FBD-37A2DB97D478}" srcOrd="1" destOrd="0" presId="urn:microsoft.com/office/officeart/2005/8/layout/vList2"/>
    <dgm:cxn modelId="{EE1520CB-B883-434C-BEA0-DC52BDC641F1}" type="presParOf" srcId="{7635860A-7C2D-3849-89FC-C725886B929F}" destId="{01A665FD-0772-BA45-AAC5-8DE449568F4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495BE3-7138-4D4A-AD23-A8AAD5221E6C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FBF482B-2AE4-1947-A744-5E1810EFB2D7}">
      <dgm:prSet/>
      <dgm:spPr/>
      <dgm:t>
        <a:bodyPr/>
        <a:lstStyle/>
        <a:p>
          <a:r>
            <a:rPr lang="es-UY">
              <a:latin typeface="Arial Narrow" panose="020B0606020202030204" pitchFamily="34" charset="0"/>
            </a:rPr>
            <a:t>Primer borrador: </a:t>
          </a:r>
        </a:p>
      </dgm:t>
    </dgm:pt>
    <dgm:pt modelId="{0EB7DB01-E589-B345-91B8-08DB5DC82441}" type="parTrans" cxnId="{EE5C2DA5-E799-5648-BFBE-E00F24427ECA}">
      <dgm:prSet/>
      <dgm:spPr/>
      <dgm:t>
        <a:bodyPr/>
        <a:lstStyle/>
        <a:p>
          <a:endParaRPr lang="es-ES" sz="2000">
            <a:latin typeface="Arial Narrow" panose="020B0606020202030204" pitchFamily="34" charset="0"/>
          </a:endParaRPr>
        </a:p>
      </dgm:t>
    </dgm:pt>
    <dgm:pt modelId="{8CD25593-9CCF-894E-9A02-C0EC25A6E890}" type="sibTrans" cxnId="{EE5C2DA5-E799-5648-BFBE-E00F24427ECA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FA99F4EE-AC5E-5341-A4E9-858AE7A0CACE}">
      <dgm:prSet/>
      <dgm:spPr/>
      <dgm:t>
        <a:bodyPr/>
        <a:lstStyle/>
        <a:p>
          <a:r>
            <a:rPr lang="es-UY">
              <a:latin typeface="Arial Narrow" panose="020B0606020202030204" pitchFamily="34" charset="0"/>
            </a:rPr>
            <a:t>El proceso con frecuencia empieza con una declaración inicial que es obra de un solo individuo, y que refleja sus sueños y las necesidades reales del mercado. </a:t>
          </a:r>
        </a:p>
      </dgm:t>
    </dgm:pt>
    <dgm:pt modelId="{10EE7C04-E09C-D646-A550-4F8FA9A73EAE}" type="parTrans" cxnId="{844D8B06-693F-F54A-8064-AEB55D61CC17}">
      <dgm:prSet/>
      <dgm:spPr/>
      <dgm:t>
        <a:bodyPr/>
        <a:lstStyle/>
        <a:p>
          <a:endParaRPr lang="es-ES" sz="2000">
            <a:latin typeface="Arial Narrow" panose="020B0606020202030204" pitchFamily="34" charset="0"/>
          </a:endParaRPr>
        </a:p>
      </dgm:t>
    </dgm:pt>
    <dgm:pt modelId="{8585F5DB-B940-9542-8854-DF9124545811}" type="sibTrans" cxnId="{844D8B06-693F-F54A-8064-AEB55D61CC17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E4D0BB1B-B54F-564D-BC1E-19562B36F956}">
      <dgm:prSet/>
      <dgm:spPr/>
      <dgm:t>
        <a:bodyPr/>
        <a:lstStyle/>
        <a:p>
          <a:r>
            <a:rPr lang="es-UY" dirty="0">
              <a:latin typeface="Arial Narrow" panose="020B0606020202030204" pitchFamily="34" charset="0"/>
            </a:rPr>
            <a:t>Función del equipo líder: </a:t>
          </a:r>
        </a:p>
      </dgm:t>
    </dgm:pt>
    <dgm:pt modelId="{A137278E-F112-7645-84FF-74EB779A2849}" type="parTrans" cxnId="{F8AC6348-82EF-8842-B8A7-A6D2B79DB274}">
      <dgm:prSet/>
      <dgm:spPr/>
      <dgm:t>
        <a:bodyPr/>
        <a:lstStyle/>
        <a:p>
          <a:endParaRPr lang="es-ES" sz="2000">
            <a:latin typeface="Arial Narrow" panose="020B0606020202030204" pitchFamily="34" charset="0"/>
          </a:endParaRPr>
        </a:p>
      </dgm:t>
    </dgm:pt>
    <dgm:pt modelId="{56A4AE15-E598-634B-A741-B6C1EA2C9DDE}" type="sibTrans" cxnId="{F8AC6348-82EF-8842-B8A7-A6D2B79DB274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C622D300-B770-5342-9A49-55A22A41849B}">
      <dgm:prSet/>
      <dgm:spPr/>
      <dgm:t>
        <a:bodyPr/>
        <a:lstStyle/>
        <a:p>
          <a:r>
            <a:rPr lang="es-UY">
              <a:latin typeface="Arial Narrow" panose="020B0606020202030204" pitchFamily="34" charset="0"/>
            </a:rPr>
            <a:t>El primer borrador siempre es modificado con el paso del tiempo por la coalición conductora o por un grupo de personas todavía más numeroso. </a:t>
          </a:r>
        </a:p>
      </dgm:t>
    </dgm:pt>
    <dgm:pt modelId="{06A0F5F4-4A80-E448-A7F5-B6DC1C23D7A8}" type="parTrans" cxnId="{7FCE6D1F-E0BD-C048-8F49-82503D0CC4E6}">
      <dgm:prSet/>
      <dgm:spPr/>
      <dgm:t>
        <a:bodyPr/>
        <a:lstStyle/>
        <a:p>
          <a:endParaRPr lang="es-ES" sz="2000">
            <a:latin typeface="Arial Narrow" panose="020B0606020202030204" pitchFamily="34" charset="0"/>
          </a:endParaRPr>
        </a:p>
      </dgm:t>
    </dgm:pt>
    <dgm:pt modelId="{713F9D20-B044-514C-98B1-659DA14353B1}" type="sibTrans" cxnId="{7FCE6D1F-E0BD-C048-8F49-82503D0CC4E6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AB733D94-4507-B342-B56F-00976DD0EDE4}">
      <dgm:prSet/>
      <dgm:spPr/>
      <dgm:t>
        <a:bodyPr/>
        <a:lstStyle/>
        <a:p>
          <a:r>
            <a:rPr lang="es-UY">
              <a:latin typeface="Arial Narrow" panose="020B0606020202030204" pitchFamily="34" charset="0"/>
            </a:rPr>
            <a:t>Importancia del trabajo en equipo: </a:t>
          </a:r>
        </a:p>
      </dgm:t>
    </dgm:pt>
    <dgm:pt modelId="{76A87FB7-D7D5-4645-9CC2-FBAF3A703D2C}" type="parTrans" cxnId="{07335D07-9DDC-154B-BD49-B73A884F56A5}">
      <dgm:prSet/>
      <dgm:spPr/>
      <dgm:t>
        <a:bodyPr/>
        <a:lstStyle/>
        <a:p>
          <a:endParaRPr lang="es-ES" sz="2000">
            <a:latin typeface="Arial Narrow" panose="020B0606020202030204" pitchFamily="34" charset="0"/>
          </a:endParaRPr>
        </a:p>
      </dgm:t>
    </dgm:pt>
    <dgm:pt modelId="{B86DBC30-0DB6-BD4D-AB59-1679D7C48868}" type="sibTrans" cxnId="{07335D07-9DDC-154B-BD49-B73A884F56A5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35FCBE2B-EFDD-FC43-B68F-89DF34D7EF49}">
      <dgm:prSet/>
      <dgm:spPr/>
      <dgm:t>
        <a:bodyPr/>
        <a:lstStyle/>
        <a:p>
          <a:r>
            <a:rPr lang="es-UY">
              <a:latin typeface="Arial Narrow" panose="020B0606020202030204" pitchFamily="34" charset="0"/>
            </a:rPr>
            <a:t>El proceso de grupo jamás funciona bien si no existe aunque sea un nivel mínimo de trabajo en equipo efectivo. </a:t>
          </a:r>
        </a:p>
      </dgm:t>
    </dgm:pt>
    <dgm:pt modelId="{99F04552-F938-254F-8D65-1DF8370BB3B8}" type="parTrans" cxnId="{DFEFF931-D57D-2C48-9C3F-589FF5458F4D}">
      <dgm:prSet/>
      <dgm:spPr/>
      <dgm:t>
        <a:bodyPr/>
        <a:lstStyle/>
        <a:p>
          <a:endParaRPr lang="es-ES" sz="2000">
            <a:latin typeface="Arial Narrow" panose="020B0606020202030204" pitchFamily="34" charset="0"/>
          </a:endParaRPr>
        </a:p>
      </dgm:t>
    </dgm:pt>
    <dgm:pt modelId="{9B921C01-2DD6-D247-AB62-5586C749E360}" type="sibTrans" cxnId="{DFEFF931-D57D-2C48-9C3F-589FF5458F4D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E84B371F-97A1-1941-AF1E-E5861E716C64}">
      <dgm:prSet/>
      <dgm:spPr/>
      <dgm:t>
        <a:bodyPr/>
        <a:lstStyle/>
        <a:p>
          <a:r>
            <a:rPr lang="es-UY">
              <a:latin typeface="Arial Narrow" panose="020B0606020202030204" pitchFamily="34" charset="0"/>
            </a:rPr>
            <a:t>Función del intelecto y el corazón: </a:t>
          </a:r>
        </a:p>
      </dgm:t>
    </dgm:pt>
    <dgm:pt modelId="{9DB36A1A-E081-0F4E-B305-433D3B5B46D2}" type="parTrans" cxnId="{E7A105D0-55C2-7D4D-95EC-CAD8BCDAAE38}">
      <dgm:prSet/>
      <dgm:spPr/>
      <dgm:t>
        <a:bodyPr/>
        <a:lstStyle/>
        <a:p>
          <a:endParaRPr lang="es-ES" sz="2000">
            <a:latin typeface="Arial Narrow" panose="020B0606020202030204" pitchFamily="34" charset="0"/>
          </a:endParaRPr>
        </a:p>
      </dgm:t>
    </dgm:pt>
    <dgm:pt modelId="{B7443CF6-5157-614C-83CB-10079D8E0079}" type="sibTrans" cxnId="{E7A105D0-55C2-7D4D-95EC-CAD8BCDAAE38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413CA333-FE0A-C444-A176-763B900DDC71}">
      <dgm:prSet/>
      <dgm:spPr/>
      <dgm:t>
        <a:bodyPr/>
        <a:lstStyle/>
        <a:p>
          <a:r>
            <a:rPr lang="es-UY">
              <a:latin typeface="Arial Narrow" panose="020B0606020202030204" pitchFamily="34" charset="0"/>
            </a:rPr>
            <a:t>Tanto el pensamiento analítico como una buena dosis de sueños resultan esenciales a lo largo de toda la actividad. </a:t>
          </a:r>
        </a:p>
      </dgm:t>
    </dgm:pt>
    <dgm:pt modelId="{2FB62625-4F04-174F-A268-38FE84264E50}" type="parTrans" cxnId="{CBE802D6-3F87-0946-9DB8-DABDE117E39D}">
      <dgm:prSet/>
      <dgm:spPr/>
      <dgm:t>
        <a:bodyPr/>
        <a:lstStyle/>
        <a:p>
          <a:endParaRPr lang="es-ES" sz="2000">
            <a:latin typeface="Arial Narrow" panose="020B0606020202030204" pitchFamily="34" charset="0"/>
          </a:endParaRPr>
        </a:p>
      </dgm:t>
    </dgm:pt>
    <dgm:pt modelId="{E311596C-563C-E644-9EE5-6E45333CB15D}" type="sibTrans" cxnId="{CBE802D6-3F87-0946-9DB8-DABDE117E39D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87DA0C9F-9A45-DE49-B0C0-53BCA14A45F3}">
      <dgm:prSet/>
      <dgm:spPr/>
      <dgm:t>
        <a:bodyPr/>
        <a:lstStyle/>
        <a:p>
          <a:r>
            <a:rPr lang="es-UY">
              <a:latin typeface="Arial Narrow" panose="020B0606020202030204" pitchFamily="34" charset="0"/>
            </a:rPr>
            <a:t>Desorden del proceso: </a:t>
          </a:r>
        </a:p>
      </dgm:t>
    </dgm:pt>
    <dgm:pt modelId="{60C9C4D9-3EF6-4044-99F1-E49F1CF4A2B4}" type="parTrans" cxnId="{23DF04EB-7BF2-5548-A90A-5533B45FDE8A}">
      <dgm:prSet/>
      <dgm:spPr/>
      <dgm:t>
        <a:bodyPr/>
        <a:lstStyle/>
        <a:p>
          <a:endParaRPr lang="es-ES" sz="2000">
            <a:latin typeface="Arial Narrow" panose="020B0606020202030204" pitchFamily="34" charset="0"/>
          </a:endParaRPr>
        </a:p>
      </dgm:t>
    </dgm:pt>
    <dgm:pt modelId="{CB6A6429-DA5A-3747-B0C2-18D9EF00DD63}" type="sibTrans" cxnId="{23DF04EB-7BF2-5548-A90A-5533B45FDE8A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5F14916B-AC44-404C-AE4A-002471FD700F}">
      <dgm:prSet/>
      <dgm:spPr/>
      <dgm:t>
        <a:bodyPr/>
        <a:lstStyle/>
        <a:p>
          <a:r>
            <a:rPr lang="es-UY">
              <a:latin typeface="Arial Narrow" panose="020B0606020202030204" pitchFamily="34" charset="0"/>
            </a:rPr>
            <a:t>La creación de la visión habitualmente constituye un proceso en el que se dan dos pasos hacia delante y uno hacia atrás, un movimiento hacia la izquierda y luego hacia la derecha. </a:t>
          </a:r>
        </a:p>
      </dgm:t>
    </dgm:pt>
    <dgm:pt modelId="{FD653CE8-5EA9-E944-A144-F3D12F80A417}" type="parTrans" cxnId="{DA465F3D-0997-DA44-A89A-BCBE01D0ECE1}">
      <dgm:prSet/>
      <dgm:spPr/>
      <dgm:t>
        <a:bodyPr/>
        <a:lstStyle/>
        <a:p>
          <a:endParaRPr lang="es-ES" sz="2000">
            <a:latin typeface="Arial Narrow" panose="020B0606020202030204" pitchFamily="34" charset="0"/>
          </a:endParaRPr>
        </a:p>
      </dgm:t>
    </dgm:pt>
    <dgm:pt modelId="{16A766DE-655A-8B49-953B-E6ED1CB4851D}" type="sibTrans" cxnId="{DA465F3D-0997-DA44-A89A-BCBE01D0ECE1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864E8E90-8F93-084D-8D80-664ADBE553FA}">
      <dgm:prSet/>
      <dgm:spPr/>
      <dgm:t>
        <a:bodyPr/>
        <a:lstStyle/>
        <a:p>
          <a:r>
            <a:rPr lang="es-UY">
              <a:latin typeface="Arial Narrow" panose="020B0606020202030204" pitchFamily="34" charset="0"/>
            </a:rPr>
            <a:t>Lapso requerido: </a:t>
          </a:r>
        </a:p>
      </dgm:t>
    </dgm:pt>
    <dgm:pt modelId="{09197A22-797E-B844-8C96-0EAA9D48D2B4}" type="parTrans" cxnId="{0402109B-C7DC-8740-BAD3-7F32DAB61E4A}">
      <dgm:prSet/>
      <dgm:spPr/>
      <dgm:t>
        <a:bodyPr/>
        <a:lstStyle/>
        <a:p>
          <a:endParaRPr lang="es-ES" sz="2000">
            <a:latin typeface="Arial Narrow" panose="020B0606020202030204" pitchFamily="34" charset="0"/>
          </a:endParaRPr>
        </a:p>
      </dgm:t>
    </dgm:pt>
    <dgm:pt modelId="{FB3FF153-490F-7B41-928E-41E3D543CF44}" type="sibTrans" cxnId="{0402109B-C7DC-8740-BAD3-7F32DAB61E4A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AA446AED-3F47-6C45-9904-A67A22E6C502}">
      <dgm:prSet/>
      <dgm:spPr/>
      <dgm:t>
        <a:bodyPr/>
        <a:lstStyle/>
        <a:p>
          <a:r>
            <a:rPr lang="es-UY">
              <a:latin typeface="Arial Narrow" panose="020B0606020202030204" pitchFamily="34" charset="0"/>
            </a:rPr>
            <a:t>La visión jamás se crea en una sola reunión. La actividad se toma meses, y en ocasiones años. </a:t>
          </a:r>
        </a:p>
      </dgm:t>
    </dgm:pt>
    <dgm:pt modelId="{E1D253D2-C341-8E4C-8930-387A144BF605}" type="parTrans" cxnId="{C59D48EA-4385-484E-A79E-7BFF03E82888}">
      <dgm:prSet/>
      <dgm:spPr/>
      <dgm:t>
        <a:bodyPr/>
        <a:lstStyle/>
        <a:p>
          <a:endParaRPr lang="es-ES" sz="2000">
            <a:latin typeface="Arial Narrow" panose="020B0606020202030204" pitchFamily="34" charset="0"/>
          </a:endParaRPr>
        </a:p>
      </dgm:t>
    </dgm:pt>
    <dgm:pt modelId="{2174B031-3AD2-3143-96C5-8847498F8071}" type="sibTrans" cxnId="{C59D48EA-4385-484E-A79E-7BFF03E82888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BD9E067C-3B84-9B48-91DF-1E66F8E38D83}">
      <dgm:prSet/>
      <dgm:spPr/>
      <dgm:t>
        <a:bodyPr/>
        <a:lstStyle/>
        <a:p>
          <a:r>
            <a:rPr lang="es-UY">
              <a:latin typeface="Arial Narrow" panose="020B0606020202030204" pitchFamily="34" charset="0"/>
            </a:rPr>
            <a:t>Producto final: </a:t>
          </a:r>
        </a:p>
      </dgm:t>
    </dgm:pt>
    <dgm:pt modelId="{EDECF39E-3A96-E143-B945-8FDB26F18165}" type="parTrans" cxnId="{2FC13A02-CF4C-0346-BD02-AABAAFE73190}">
      <dgm:prSet/>
      <dgm:spPr/>
      <dgm:t>
        <a:bodyPr/>
        <a:lstStyle/>
        <a:p>
          <a:endParaRPr lang="es-ES" sz="2000">
            <a:latin typeface="Arial Narrow" panose="020B0606020202030204" pitchFamily="34" charset="0"/>
          </a:endParaRPr>
        </a:p>
      </dgm:t>
    </dgm:pt>
    <dgm:pt modelId="{12F2E37B-CCB7-7040-8C31-0C93A6D3FFC3}" type="sibTrans" cxnId="{2FC13A02-CF4C-0346-BD02-AABAAFE73190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B88EF7C6-7723-5F4D-9FF5-4B1D0F9085BC}">
      <dgm:prSet/>
      <dgm:spPr/>
      <dgm:t>
        <a:bodyPr/>
        <a:lstStyle/>
        <a:p>
          <a:r>
            <a:rPr lang="es-UY">
              <a:latin typeface="Arial Narrow" panose="020B0606020202030204" pitchFamily="34" charset="0"/>
            </a:rPr>
            <a:t>El proceso tiene como resultado una dirección para el futuro que resulta deseable, viable, centrada, flexible, y se puede comunicar en cinco minutos o menos. </a:t>
          </a:r>
        </a:p>
      </dgm:t>
    </dgm:pt>
    <dgm:pt modelId="{33F681FD-6217-A946-9273-80F36CA0ABEB}" type="parTrans" cxnId="{7D7EEAF5-F091-C042-BF61-EEC02CFD2D5F}">
      <dgm:prSet/>
      <dgm:spPr/>
      <dgm:t>
        <a:bodyPr/>
        <a:lstStyle/>
        <a:p>
          <a:endParaRPr lang="es-ES" sz="2000">
            <a:latin typeface="Arial Narrow" panose="020B0606020202030204" pitchFamily="34" charset="0"/>
          </a:endParaRPr>
        </a:p>
      </dgm:t>
    </dgm:pt>
    <dgm:pt modelId="{5723F388-EA89-AA49-80D4-2676C26B550C}" type="sibTrans" cxnId="{7D7EEAF5-F091-C042-BF61-EEC02CFD2D5F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8B9DAD10-1186-404C-8383-E93A5465D2A9}" type="pres">
      <dgm:prSet presAssocID="{4A495BE3-7138-4D4A-AD23-A8AAD5221E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UY"/>
        </a:p>
      </dgm:t>
    </dgm:pt>
    <dgm:pt modelId="{32DEDD36-0587-DD4E-A309-D4A56EBB06CA}" type="pres">
      <dgm:prSet presAssocID="{6FBF482B-2AE4-1947-A744-5E1810EFB2D7}" presName="linNode" presStyleCnt="0"/>
      <dgm:spPr/>
    </dgm:pt>
    <dgm:pt modelId="{380CAC08-8F70-A34B-AA22-78D3410A8810}" type="pres">
      <dgm:prSet presAssocID="{6FBF482B-2AE4-1947-A744-5E1810EFB2D7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F5049974-8B26-A248-A79E-72BE6520D40F}" type="pres">
      <dgm:prSet presAssocID="{6FBF482B-2AE4-1947-A744-5E1810EFB2D7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92CA7391-1A9E-B440-8457-80F9B71E5330}" type="pres">
      <dgm:prSet presAssocID="{8CD25593-9CCF-894E-9A02-C0EC25A6E890}" presName="sp" presStyleCnt="0"/>
      <dgm:spPr/>
    </dgm:pt>
    <dgm:pt modelId="{B01E1DC6-05D6-444A-BD0C-4FFE05AC65C5}" type="pres">
      <dgm:prSet presAssocID="{E4D0BB1B-B54F-564D-BC1E-19562B36F956}" presName="linNode" presStyleCnt="0"/>
      <dgm:spPr/>
    </dgm:pt>
    <dgm:pt modelId="{3173407D-B6AF-AA48-876D-E99644D9FC22}" type="pres">
      <dgm:prSet presAssocID="{E4D0BB1B-B54F-564D-BC1E-19562B36F956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F81C018F-DD97-D74C-92D2-49A7C5E5DB5A}" type="pres">
      <dgm:prSet presAssocID="{E4D0BB1B-B54F-564D-BC1E-19562B36F956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42F3B350-2A27-5946-9A9A-C91A20C60B74}" type="pres">
      <dgm:prSet presAssocID="{56A4AE15-E598-634B-A741-B6C1EA2C9DDE}" presName="sp" presStyleCnt="0"/>
      <dgm:spPr/>
    </dgm:pt>
    <dgm:pt modelId="{53787E93-D7D9-5044-B261-9002D9353628}" type="pres">
      <dgm:prSet presAssocID="{AB733D94-4507-B342-B56F-00976DD0EDE4}" presName="linNode" presStyleCnt="0"/>
      <dgm:spPr/>
    </dgm:pt>
    <dgm:pt modelId="{3633D814-4D76-9B40-A6DA-475658DEA251}" type="pres">
      <dgm:prSet presAssocID="{AB733D94-4507-B342-B56F-00976DD0EDE4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C2EE4593-6FC7-8442-AB65-5F6D8DBC52A5}" type="pres">
      <dgm:prSet presAssocID="{AB733D94-4507-B342-B56F-00976DD0EDE4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C57CF80F-7E70-114A-970A-0EFFA42ABC19}" type="pres">
      <dgm:prSet presAssocID="{B86DBC30-0DB6-BD4D-AB59-1679D7C48868}" presName="sp" presStyleCnt="0"/>
      <dgm:spPr/>
    </dgm:pt>
    <dgm:pt modelId="{C654B5B1-6E4D-7A44-AE41-A66919533DBC}" type="pres">
      <dgm:prSet presAssocID="{E84B371F-97A1-1941-AF1E-E5861E716C64}" presName="linNode" presStyleCnt="0"/>
      <dgm:spPr/>
    </dgm:pt>
    <dgm:pt modelId="{D528C96C-532C-904E-8494-B5B1FB013C1A}" type="pres">
      <dgm:prSet presAssocID="{E84B371F-97A1-1941-AF1E-E5861E716C64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D352C31B-0615-3A4F-A9D9-0BD2F1B60307}" type="pres">
      <dgm:prSet presAssocID="{E84B371F-97A1-1941-AF1E-E5861E716C64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8F2927C0-9C5A-134F-AEAF-BE0B19A75192}" type="pres">
      <dgm:prSet presAssocID="{B7443CF6-5157-614C-83CB-10079D8E0079}" presName="sp" presStyleCnt="0"/>
      <dgm:spPr/>
    </dgm:pt>
    <dgm:pt modelId="{E84CA7CF-F754-0B47-8AC9-9A873B3E28EB}" type="pres">
      <dgm:prSet presAssocID="{87DA0C9F-9A45-DE49-B0C0-53BCA14A45F3}" presName="linNode" presStyleCnt="0"/>
      <dgm:spPr/>
    </dgm:pt>
    <dgm:pt modelId="{DD8D2219-53F1-C342-94C4-C5FD6B31C79E}" type="pres">
      <dgm:prSet presAssocID="{87DA0C9F-9A45-DE49-B0C0-53BCA14A45F3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A3CB8C4F-082C-3E42-90A5-1148E9804037}" type="pres">
      <dgm:prSet presAssocID="{87DA0C9F-9A45-DE49-B0C0-53BCA14A45F3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7928AB7A-2DD5-9540-9FD4-B29689BC348B}" type="pres">
      <dgm:prSet presAssocID="{CB6A6429-DA5A-3747-B0C2-18D9EF00DD63}" presName="sp" presStyleCnt="0"/>
      <dgm:spPr/>
    </dgm:pt>
    <dgm:pt modelId="{FF0B2C7F-950B-A24A-9E1C-A05C9B3F4223}" type="pres">
      <dgm:prSet presAssocID="{864E8E90-8F93-084D-8D80-664ADBE553FA}" presName="linNode" presStyleCnt="0"/>
      <dgm:spPr/>
    </dgm:pt>
    <dgm:pt modelId="{C8478A50-2B4F-7249-9300-59329871A6AA}" type="pres">
      <dgm:prSet presAssocID="{864E8E90-8F93-084D-8D80-664ADBE553FA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4C7DF79C-E27E-FE4B-99E7-AC230278E710}" type="pres">
      <dgm:prSet presAssocID="{864E8E90-8F93-084D-8D80-664ADBE553FA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DA30DD3E-F4B8-BB41-8768-8CB41755E416}" type="pres">
      <dgm:prSet presAssocID="{FB3FF153-490F-7B41-928E-41E3D543CF44}" presName="sp" presStyleCnt="0"/>
      <dgm:spPr/>
    </dgm:pt>
    <dgm:pt modelId="{A5153F79-140E-8D41-B13F-2220DD2C4D78}" type="pres">
      <dgm:prSet presAssocID="{BD9E067C-3B84-9B48-91DF-1E66F8E38D83}" presName="linNode" presStyleCnt="0"/>
      <dgm:spPr/>
    </dgm:pt>
    <dgm:pt modelId="{78BF2A33-451E-2F4F-9112-A7D69B1B4807}" type="pres">
      <dgm:prSet presAssocID="{BD9E067C-3B84-9B48-91DF-1E66F8E38D83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195FCEE2-9DD4-1A46-B72D-3CFD85463CA2}" type="pres">
      <dgm:prSet presAssocID="{BD9E067C-3B84-9B48-91DF-1E66F8E38D83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</dgm:ptLst>
  <dgm:cxnLst>
    <dgm:cxn modelId="{41D455B2-232A-6040-9034-4840ADF6FC19}" type="presOf" srcId="{413CA333-FE0A-C444-A176-763B900DDC71}" destId="{D352C31B-0615-3A4F-A9D9-0BD2F1B60307}" srcOrd="0" destOrd="0" presId="urn:microsoft.com/office/officeart/2005/8/layout/vList5"/>
    <dgm:cxn modelId="{7B3DF7B1-F15C-9146-945E-072CB51BF2DA}" type="presOf" srcId="{BD9E067C-3B84-9B48-91DF-1E66F8E38D83}" destId="{78BF2A33-451E-2F4F-9112-A7D69B1B4807}" srcOrd="0" destOrd="0" presId="urn:microsoft.com/office/officeart/2005/8/layout/vList5"/>
    <dgm:cxn modelId="{5A187E1B-4316-FD42-AB61-DA772613B4F5}" type="presOf" srcId="{E4D0BB1B-B54F-564D-BC1E-19562B36F956}" destId="{3173407D-B6AF-AA48-876D-E99644D9FC22}" srcOrd="0" destOrd="0" presId="urn:microsoft.com/office/officeart/2005/8/layout/vList5"/>
    <dgm:cxn modelId="{0402109B-C7DC-8740-BAD3-7F32DAB61E4A}" srcId="{4A495BE3-7138-4D4A-AD23-A8AAD5221E6C}" destId="{864E8E90-8F93-084D-8D80-664ADBE553FA}" srcOrd="5" destOrd="0" parTransId="{09197A22-797E-B844-8C96-0EAA9D48D2B4}" sibTransId="{FB3FF153-490F-7B41-928E-41E3D543CF44}"/>
    <dgm:cxn modelId="{278658AC-A5C3-1445-A8CE-3DC8DFFAD9BE}" type="presOf" srcId="{B88EF7C6-7723-5F4D-9FF5-4B1D0F9085BC}" destId="{195FCEE2-9DD4-1A46-B72D-3CFD85463CA2}" srcOrd="0" destOrd="0" presId="urn:microsoft.com/office/officeart/2005/8/layout/vList5"/>
    <dgm:cxn modelId="{EB685B3A-5982-EB45-A1BA-0E50DFCA425B}" type="presOf" srcId="{5F14916B-AC44-404C-AE4A-002471FD700F}" destId="{A3CB8C4F-082C-3E42-90A5-1148E9804037}" srcOrd="0" destOrd="0" presId="urn:microsoft.com/office/officeart/2005/8/layout/vList5"/>
    <dgm:cxn modelId="{07335D07-9DDC-154B-BD49-B73A884F56A5}" srcId="{4A495BE3-7138-4D4A-AD23-A8AAD5221E6C}" destId="{AB733D94-4507-B342-B56F-00976DD0EDE4}" srcOrd="2" destOrd="0" parTransId="{76A87FB7-D7D5-4645-9CC2-FBAF3A703D2C}" sibTransId="{B86DBC30-0DB6-BD4D-AB59-1679D7C48868}"/>
    <dgm:cxn modelId="{A259A324-DF69-CC4C-A09D-0DB080634D44}" type="presOf" srcId="{FA99F4EE-AC5E-5341-A4E9-858AE7A0CACE}" destId="{F5049974-8B26-A248-A79E-72BE6520D40F}" srcOrd="0" destOrd="0" presId="urn:microsoft.com/office/officeart/2005/8/layout/vList5"/>
    <dgm:cxn modelId="{844D8B06-693F-F54A-8064-AEB55D61CC17}" srcId="{6FBF482B-2AE4-1947-A744-5E1810EFB2D7}" destId="{FA99F4EE-AC5E-5341-A4E9-858AE7A0CACE}" srcOrd="0" destOrd="0" parTransId="{10EE7C04-E09C-D646-A550-4F8FA9A73EAE}" sibTransId="{8585F5DB-B940-9542-8854-DF9124545811}"/>
    <dgm:cxn modelId="{12293965-2435-B14E-8500-A7BA2C97FEE5}" type="presOf" srcId="{AB733D94-4507-B342-B56F-00976DD0EDE4}" destId="{3633D814-4D76-9B40-A6DA-475658DEA251}" srcOrd="0" destOrd="0" presId="urn:microsoft.com/office/officeart/2005/8/layout/vList5"/>
    <dgm:cxn modelId="{DA465F3D-0997-DA44-A89A-BCBE01D0ECE1}" srcId="{87DA0C9F-9A45-DE49-B0C0-53BCA14A45F3}" destId="{5F14916B-AC44-404C-AE4A-002471FD700F}" srcOrd="0" destOrd="0" parTransId="{FD653CE8-5EA9-E944-A144-F3D12F80A417}" sibTransId="{16A766DE-655A-8B49-953B-E6ED1CB4851D}"/>
    <dgm:cxn modelId="{C59D48EA-4385-484E-A79E-7BFF03E82888}" srcId="{864E8E90-8F93-084D-8D80-664ADBE553FA}" destId="{AA446AED-3F47-6C45-9904-A67A22E6C502}" srcOrd="0" destOrd="0" parTransId="{E1D253D2-C341-8E4C-8930-387A144BF605}" sibTransId="{2174B031-3AD2-3143-96C5-8847498F8071}"/>
    <dgm:cxn modelId="{E7A105D0-55C2-7D4D-95EC-CAD8BCDAAE38}" srcId="{4A495BE3-7138-4D4A-AD23-A8AAD5221E6C}" destId="{E84B371F-97A1-1941-AF1E-E5861E716C64}" srcOrd="3" destOrd="0" parTransId="{9DB36A1A-E081-0F4E-B305-433D3B5B46D2}" sibTransId="{B7443CF6-5157-614C-83CB-10079D8E0079}"/>
    <dgm:cxn modelId="{7D7EEAF5-F091-C042-BF61-EEC02CFD2D5F}" srcId="{BD9E067C-3B84-9B48-91DF-1E66F8E38D83}" destId="{B88EF7C6-7723-5F4D-9FF5-4B1D0F9085BC}" srcOrd="0" destOrd="0" parTransId="{33F681FD-6217-A946-9273-80F36CA0ABEB}" sibTransId="{5723F388-EA89-AA49-80D4-2676C26B550C}"/>
    <dgm:cxn modelId="{9B9C96FE-9B30-4E4F-B8B4-5367A13762DB}" type="presOf" srcId="{4A495BE3-7138-4D4A-AD23-A8AAD5221E6C}" destId="{8B9DAD10-1186-404C-8383-E93A5465D2A9}" srcOrd="0" destOrd="0" presId="urn:microsoft.com/office/officeart/2005/8/layout/vList5"/>
    <dgm:cxn modelId="{D3DF0AC7-7058-8440-ACC3-7931C8DF8A13}" type="presOf" srcId="{6FBF482B-2AE4-1947-A744-5E1810EFB2D7}" destId="{380CAC08-8F70-A34B-AA22-78D3410A8810}" srcOrd="0" destOrd="0" presId="urn:microsoft.com/office/officeart/2005/8/layout/vList5"/>
    <dgm:cxn modelId="{B24E5187-D568-A04D-9244-869040598502}" type="presOf" srcId="{AA446AED-3F47-6C45-9904-A67A22E6C502}" destId="{4C7DF79C-E27E-FE4B-99E7-AC230278E710}" srcOrd="0" destOrd="0" presId="urn:microsoft.com/office/officeart/2005/8/layout/vList5"/>
    <dgm:cxn modelId="{2FC13A02-CF4C-0346-BD02-AABAAFE73190}" srcId="{4A495BE3-7138-4D4A-AD23-A8AAD5221E6C}" destId="{BD9E067C-3B84-9B48-91DF-1E66F8E38D83}" srcOrd="6" destOrd="0" parTransId="{EDECF39E-3A96-E143-B945-8FDB26F18165}" sibTransId="{12F2E37B-CCB7-7040-8C31-0C93A6D3FFC3}"/>
    <dgm:cxn modelId="{7A6B85D3-5DE2-2F41-9C9A-E66DC6D005AB}" type="presOf" srcId="{864E8E90-8F93-084D-8D80-664ADBE553FA}" destId="{C8478A50-2B4F-7249-9300-59329871A6AA}" srcOrd="0" destOrd="0" presId="urn:microsoft.com/office/officeart/2005/8/layout/vList5"/>
    <dgm:cxn modelId="{BD978210-9352-744D-92B4-42B346C7B89C}" type="presOf" srcId="{C622D300-B770-5342-9A49-55A22A41849B}" destId="{F81C018F-DD97-D74C-92D2-49A7C5E5DB5A}" srcOrd="0" destOrd="0" presId="urn:microsoft.com/office/officeart/2005/8/layout/vList5"/>
    <dgm:cxn modelId="{23DF04EB-7BF2-5548-A90A-5533B45FDE8A}" srcId="{4A495BE3-7138-4D4A-AD23-A8AAD5221E6C}" destId="{87DA0C9F-9A45-DE49-B0C0-53BCA14A45F3}" srcOrd="4" destOrd="0" parTransId="{60C9C4D9-3EF6-4044-99F1-E49F1CF4A2B4}" sibTransId="{CB6A6429-DA5A-3747-B0C2-18D9EF00DD63}"/>
    <dgm:cxn modelId="{DFEFF931-D57D-2C48-9C3F-589FF5458F4D}" srcId="{AB733D94-4507-B342-B56F-00976DD0EDE4}" destId="{35FCBE2B-EFDD-FC43-B68F-89DF34D7EF49}" srcOrd="0" destOrd="0" parTransId="{99F04552-F938-254F-8D65-1DF8370BB3B8}" sibTransId="{9B921C01-2DD6-D247-AB62-5586C749E360}"/>
    <dgm:cxn modelId="{02EE8C5B-CCDA-B64A-881A-88FFD164C62D}" type="presOf" srcId="{35FCBE2B-EFDD-FC43-B68F-89DF34D7EF49}" destId="{C2EE4593-6FC7-8442-AB65-5F6D8DBC52A5}" srcOrd="0" destOrd="0" presId="urn:microsoft.com/office/officeart/2005/8/layout/vList5"/>
    <dgm:cxn modelId="{11C7C7D4-A489-1240-8392-90A1FFEEAA79}" type="presOf" srcId="{E84B371F-97A1-1941-AF1E-E5861E716C64}" destId="{D528C96C-532C-904E-8494-B5B1FB013C1A}" srcOrd="0" destOrd="0" presId="urn:microsoft.com/office/officeart/2005/8/layout/vList5"/>
    <dgm:cxn modelId="{F8AC6348-82EF-8842-B8A7-A6D2B79DB274}" srcId="{4A495BE3-7138-4D4A-AD23-A8AAD5221E6C}" destId="{E4D0BB1B-B54F-564D-BC1E-19562B36F956}" srcOrd="1" destOrd="0" parTransId="{A137278E-F112-7645-84FF-74EB779A2849}" sibTransId="{56A4AE15-E598-634B-A741-B6C1EA2C9DDE}"/>
    <dgm:cxn modelId="{CBE802D6-3F87-0946-9DB8-DABDE117E39D}" srcId="{E84B371F-97A1-1941-AF1E-E5861E716C64}" destId="{413CA333-FE0A-C444-A176-763B900DDC71}" srcOrd="0" destOrd="0" parTransId="{2FB62625-4F04-174F-A268-38FE84264E50}" sibTransId="{E311596C-563C-E644-9EE5-6E45333CB15D}"/>
    <dgm:cxn modelId="{EE5C2DA5-E799-5648-BFBE-E00F24427ECA}" srcId="{4A495BE3-7138-4D4A-AD23-A8AAD5221E6C}" destId="{6FBF482B-2AE4-1947-A744-5E1810EFB2D7}" srcOrd="0" destOrd="0" parTransId="{0EB7DB01-E589-B345-91B8-08DB5DC82441}" sibTransId="{8CD25593-9CCF-894E-9A02-C0EC25A6E890}"/>
    <dgm:cxn modelId="{7FCE6D1F-E0BD-C048-8F49-82503D0CC4E6}" srcId="{E4D0BB1B-B54F-564D-BC1E-19562B36F956}" destId="{C622D300-B770-5342-9A49-55A22A41849B}" srcOrd="0" destOrd="0" parTransId="{06A0F5F4-4A80-E448-A7F5-B6DC1C23D7A8}" sibTransId="{713F9D20-B044-514C-98B1-659DA14353B1}"/>
    <dgm:cxn modelId="{1DED8105-F87F-8443-9759-9D05A5976373}" type="presOf" srcId="{87DA0C9F-9A45-DE49-B0C0-53BCA14A45F3}" destId="{DD8D2219-53F1-C342-94C4-C5FD6B31C79E}" srcOrd="0" destOrd="0" presId="urn:microsoft.com/office/officeart/2005/8/layout/vList5"/>
    <dgm:cxn modelId="{167CEB15-4CAC-A746-A345-E781A2ADF0E5}" type="presParOf" srcId="{8B9DAD10-1186-404C-8383-E93A5465D2A9}" destId="{32DEDD36-0587-DD4E-A309-D4A56EBB06CA}" srcOrd="0" destOrd="0" presId="urn:microsoft.com/office/officeart/2005/8/layout/vList5"/>
    <dgm:cxn modelId="{6A7F197B-6AA3-EB4C-ACBD-4940CD0BC473}" type="presParOf" srcId="{32DEDD36-0587-DD4E-A309-D4A56EBB06CA}" destId="{380CAC08-8F70-A34B-AA22-78D3410A8810}" srcOrd="0" destOrd="0" presId="urn:microsoft.com/office/officeart/2005/8/layout/vList5"/>
    <dgm:cxn modelId="{54BF923F-3FC4-4E47-B593-107106481AE9}" type="presParOf" srcId="{32DEDD36-0587-DD4E-A309-D4A56EBB06CA}" destId="{F5049974-8B26-A248-A79E-72BE6520D40F}" srcOrd="1" destOrd="0" presId="urn:microsoft.com/office/officeart/2005/8/layout/vList5"/>
    <dgm:cxn modelId="{BD7E146D-97D3-6446-A290-008CEA5C381C}" type="presParOf" srcId="{8B9DAD10-1186-404C-8383-E93A5465D2A9}" destId="{92CA7391-1A9E-B440-8457-80F9B71E5330}" srcOrd="1" destOrd="0" presId="urn:microsoft.com/office/officeart/2005/8/layout/vList5"/>
    <dgm:cxn modelId="{13CEC0C3-4505-C04A-B7F3-7DAB3E79AA80}" type="presParOf" srcId="{8B9DAD10-1186-404C-8383-E93A5465D2A9}" destId="{B01E1DC6-05D6-444A-BD0C-4FFE05AC65C5}" srcOrd="2" destOrd="0" presId="urn:microsoft.com/office/officeart/2005/8/layout/vList5"/>
    <dgm:cxn modelId="{D5A3E5CC-98F8-F14D-940E-BA989FD5C6AA}" type="presParOf" srcId="{B01E1DC6-05D6-444A-BD0C-4FFE05AC65C5}" destId="{3173407D-B6AF-AA48-876D-E99644D9FC22}" srcOrd="0" destOrd="0" presId="urn:microsoft.com/office/officeart/2005/8/layout/vList5"/>
    <dgm:cxn modelId="{CC540051-A967-9C48-855E-C76AD9AB9535}" type="presParOf" srcId="{B01E1DC6-05D6-444A-BD0C-4FFE05AC65C5}" destId="{F81C018F-DD97-D74C-92D2-49A7C5E5DB5A}" srcOrd="1" destOrd="0" presId="urn:microsoft.com/office/officeart/2005/8/layout/vList5"/>
    <dgm:cxn modelId="{DDF4BB80-CB94-5041-B27F-975D225A333C}" type="presParOf" srcId="{8B9DAD10-1186-404C-8383-E93A5465D2A9}" destId="{42F3B350-2A27-5946-9A9A-C91A20C60B74}" srcOrd="3" destOrd="0" presId="urn:microsoft.com/office/officeart/2005/8/layout/vList5"/>
    <dgm:cxn modelId="{EE8C8306-D01E-9A40-981E-CDD0386BFBED}" type="presParOf" srcId="{8B9DAD10-1186-404C-8383-E93A5465D2A9}" destId="{53787E93-D7D9-5044-B261-9002D9353628}" srcOrd="4" destOrd="0" presId="urn:microsoft.com/office/officeart/2005/8/layout/vList5"/>
    <dgm:cxn modelId="{A83B3B13-BB7C-4540-B2E5-88533DCC9CF1}" type="presParOf" srcId="{53787E93-D7D9-5044-B261-9002D9353628}" destId="{3633D814-4D76-9B40-A6DA-475658DEA251}" srcOrd="0" destOrd="0" presId="urn:microsoft.com/office/officeart/2005/8/layout/vList5"/>
    <dgm:cxn modelId="{1E7453AD-27B6-B147-B12A-7EBF6505167F}" type="presParOf" srcId="{53787E93-D7D9-5044-B261-9002D9353628}" destId="{C2EE4593-6FC7-8442-AB65-5F6D8DBC52A5}" srcOrd="1" destOrd="0" presId="urn:microsoft.com/office/officeart/2005/8/layout/vList5"/>
    <dgm:cxn modelId="{30F09A1F-9FC3-FE43-B99B-DEF663D63F56}" type="presParOf" srcId="{8B9DAD10-1186-404C-8383-E93A5465D2A9}" destId="{C57CF80F-7E70-114A-970A-0EFFA42ABC19}" srcOrd="5" destOrd="0" presId="urn:microsoft.com/office/officeart/2005/8/layout/vList5"/>
    <dgm:cxn modelId="{897B7274-D4DA-264C-B2C6-F7D502745E15}" type="presParOf" srcId="{8B9DAD10-1186-404C-8383-E93A5465D2A9}" destId="{C654B5B1-6E4D-7A44-AE41-A66919533DBC}" srcOrd="6" destOrd="0" presId="urn:microsoft.com/office/officeart/2005/8/layout/vList5"/>
    <dgm:cxn modelId="{83A16336-5773-3246-9FA4-1C26F7983CF6}" type="presParOf" srcId="{C654B5B1-6E4D-7A44-AE41-A66919533DBC}" destId="{D528C96C-532C-904E-8494-B5B1FB013C1A}" srcOrd="0" destOrd="0" presId="urn:microsoft.com/office/officeart/2005/8/layout/vList5"/>
    <dgm:cxn modelId="{42CB78ED-3D5A-BB46-A192-9C578B8690C8}" type="presParOf" srcId="{C654B5B1-6E4D-7A44-AE41-A66919533DBC}" destId="{D352C31B-0615-3A4F-A9D9-0BD2F1B60307}" srcOrd="1" destOrd="0" presId="urn:microsoft.com/office/officeart/2005/8/layout/vList5"/>
    <dgm:cxn modelId="{B7FA0BC6-8D3C-664F-9D42-53823FE81A1D}" type="presParOf" srcId="{8B9DAD10-1186-404C-8383-E93A5465D2A9}" destId="{8F2927C0-9C5A-134F-AEAF-BE0B19A75192}" srcOrd="7" destOrd="0" presId="urn:microsoft.com/office/officeart/2005/8/layout/vList5"/>
    <dgm:cxn modelId="{7BCF5921-448C-084B-A0E1-0ECE5A183F46}" type="presParOf" srcId="{8B9DAD10-1186-404C-8383-E93A5465D2A9}" destId="{E84CA7CF-F754-0B47-8AC9-9A873B3E28EB}" srcOrd="8" destOrd="0" presId="urn:microsoft.com/office/officeart/2005/8/layout/vList5"/>
    <dgm:cxn modelId="{1E72B175-7520-284F-9DD5-56EB77209E2E}" type="presParOf" srcId="{E84CA7CF-F754-0B47-8AC9-9A873B3E28EB}" destId="{DD8D2219-53F1-C342-94C4-C5FD6B31C79E}" srcOrd="0" destOrd="0" presId="urn:microsoft.com/office/officeart/2005/8/layout/vList5"/>
    <dgm:cxn modelId="{97E11D96-3C52-CD41-AEBB-9FB354AE5B1B}" type="presParOf" srcId="{E84CA7CF-F754-0B47-8AC9-9A873B3E28EB}" destId="{A3CB8C4F-082C-3E42-90A5-1148E9804037}" srcOrd="1" destOrd="0" presId="urn:microsoft.com/office/officeart/2005/8/layout/vList5"/>
    <dgm:cxn modelId="{2723E450-1A83-A547-B725-F29102369B05}" type="presParOf" srcId="{8B9DAD10-1186-404C-8383-E93A5465D2A9}" destId="{7928AB7A-2DD5-9540-9FD4-B29689BC348B}" srcOrd="9" destOrd="0" presId="urn:microsoft.com/office/officeart/2005/8/layout/vList5"/>
    <dgm:cxn modelId="{899E4873-C563-0E44-8F42-3B8702C51A2A}" type="presParOf" srcId="{8B9DAD10-1186-404C-8383-E93A5465D2A9}" destId="{FF0B2C7F-950B-A24A-9E1C-A05C9B3F4223}" srcOrd="10" destOrd="0" presId="urn:microsoft.com/office/officeart/2005/8/layout/vList5"/>
    <dgm:cxn modelId="{6CC2FAA7-F697-3746-9C5D-9E47368ADBEB}" type="presParOf" srcId="{FF0B2C7F-950B-A24A-9E1C-A05C9B3F4223}" destId="{C8478A50-2B4F-7249-9300-59329871A6AA}" srcOrd="0" destOrd="0" presId="urn:microsoft.com/office/officeart/2005/8/layout/vList5"/>
    <dgm:cxn modelId="{CADEEB2A-6E57-9847-B594-A2CE29F616E4}" type="presParOf" srcId="{FF0B2C7F-950B-A24A-9E1C-A05C9B3F4223}" destId="{4C7DF79C-E27E-FE4B-99E7-AC230278E710}" srcOrd="1" destOrd="0" presId="urn:microsoft.com/office/officeart/2005/8/layout/vList5"/>
    <dgm:cxn modelId="{ECAFB407-82B8-C54C-B59C-D8239AB7DA4E}" type="presParOf" srcId="{8B9DAD10-1186-404C-8383-E93A5465D2A9}" destId="{DA30DD3E-F4B8-BB41-8768-8CB41755E416}" srcOrd="11" destOrd="0" presId="urn:microsoft.com/office/officeart/2005/8/layout/vList5"/>
    <dgm:cxn modelId="{46CFE395-0189-FA4B-BD23-E0A56AE28689}" type="presParOf" srcId="{8B9DAD10-1186-404C-8383-E93A5465D2A9}" destId="{A5153F79-140E-8D41-B13F-2220DD2C4D78}" srcOrd="12" destOrd="0" presId="urn:microsoft.com/office/officeart/2005/8/layout/vList5"/>
    <dgm:cxn modelId="{59B05715-91BD-C346-B9ED-E3752D2E1186}" type="presParOf" srcId="{A5153F79-140E-8D41-B13F-2220DD2C4D78}" destId="{78BF2A33-451E-2F4F-9112-A7D69B1B4807}" srcOrd="0" destOrd="0" presId="urn:microsoft.com/office/officeart/2005/8/layout/vList5"/>
    <dgm:cxn modelId="{F9DCFED7-2124-3F45-9971-446BF142D1B7}" type="presParOf" srcId="{A5153F79-140E-8D41-B13F-2220DD2C4D78}" destId="{195FCEE2-9DD4-1A46-B72D-3CFD85463CA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CAF1FC-D7C9-7445-A856-F66DE1C03B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06D1AC4A-FB61-E44B-A579-15A173178E9D}">
      <dgm:prSet/>
      <dgm:spPr/>
      <dgm:t>
        <a:bodyPr/>
        <a:lstStyle/>
        <a:p>
          <a:r>
            <a:rPr lang="es-ES_tradnl" b="0">
              <a:latin typeface="Arial Narrow" panose="020B0606020202030204" pitchFamily="34" charset="0"/>
            </a:rPr>
            <a:t>La visión</a:t>
          </a:r>
          <a:endParaRPr lang="es-UY" b="0">
            <a:latin typeface="Arial Narrow" panose="020B0606020202030204" pitchFamily="34" charset="0"/>
          </a:endParaRPr>
        </a:p>
      </dgm:t>
    </dgm:pt>
    <dgm:pt modelId="{3FB54C54-70F8-314B-A868-B37C0B4B799C}" type="parTrans" cxnId="{65998E57-AD11-084D-9813-D9F711D06B62}">
      <dgm:prSet/>
      <dgm:spPr/>
      <dgm:t>
        <a:bodyPr/>
        <a:lstStyle/>
        <a:p>
          <a:endParaRPr lang="es-ES" b="0"/>
        </a:p>
      </dgm:t>
    </dgm:pt>
    <dgm:pt modelId="{D30FEACB-1560-F34A-8AC3-9D16F284DEF8}" type="sibTrans" cxnId="{65998E57-AD11-084D-9813-D9F711D06B62}">
      <dgm:prSet/>
      <dgm:spPr/>
      <dgm:t>
        <a:bodyPr/>
        <a:lstStyle/>
        <a:p>
          <a:endParaRPr lang="es-ES" b="0"/>
        </a:p>
      </dgm:t>
    </dgm:pt>
    <dgm:pt modelId="{F101ADD9-2E70-9143-A8E7-F0C56057F013}">
      <dgm:prSet/>
      <dgm:spPr/>
      <dgm:t>
        <a:bodyPr/>
        <a:lstStyle/>
        <a:p>
          <a:r>
            <a:rPr lang="es-ES_tradnl" b="0" dirty="0">
              <a:latin typeface="Arial Narrow" panose="020B0606020202030204" pitchFamily="34" charset="0"/>
            </a:rPr>
            <a:t>Concentrada en la ciudadanía</a:t>
          </a:r>
          <a:endParaRPr lang="es-UY" b="0" dirty="0">
            <a:latin typeface="Arial Narrow" panose="020B0606020202030204" pitchFamily="34" charset="0"/>
          </a:endParaRPr>
        </a:p>
      </dgm:t>
    </dgm:pt>
    <dgm:pt modelId="{D79B95E4-D3F4-1942-A111-C80B85CDBF0B}" type="parTrans" cxnId="{A91F9649-A56E-ED40-9302-57F8FE1FB6AC}">
      <dgm:prSet/>
      <dgm:spPr/>
      <dgm:t>
        <a:bodyPr/>
        <a:lstStyle/>
        <a:p>
          <a:endParaRPr lang="es-ES" b="0"/>
        </a:p>
      </dgm:t>
    </dgm:pt>
    <dgm:pt modelId="{E74095C1-96CE-AD49-83A5-1DAC15D5A381}" type="sibTrans" cxnId="{A91F9649-A56E-ED40-9302-57F8FE1FB6AC}">
      <dgm:prSet/>
      <dgm:spPr/>
      <dgm:t>
        <a:bodyPr/>
        <a:lstStyle/>
        <a:p>
          <a:endParaRPr lang="es-ES" b="0"/>
        </a:p>
      </dgm:t>
    </dgm:pt>
    <dgm:pt modelId="{F9BB2EEA-273B-1A44-9E03-9E576A6870FE}">
      <dgm:prSet/>
      <dgm:spPr/>
      <dgm:t>
        <a:bodyPr/>
        <a:lstStyle/>
        <a:p>
          <a:r>
            <a:rPr lang="es-ES_tradnl" b="0" dirty="0">
              <a:latin typeface="Arial Narrow" panose="020B0606020202030204" pitchFamily="34" charset="0"/>
            </a:rPr>
            <a:t>Otorga mayor responsabilidad y sentido de propósito a los empleados de niveles más bajos</a:t>
          </a:r>
          <a:endParaRPr lang="es-UY" b="0" dirty="0">
            <a:latin typeface="Arial Narrow" panose="020B0606020202030204" pitchFamily="34" charset="0"/>
          </a:endParaRPr>
        </a:p>
      </dgm:t>
    </dgm:pt>
    <dgm:pt modelId="{99208419-9C6D-5F4E-8FC0-3D301231A652}" type="parTrans" cxnId="{E9366F6F-601C-224D-9B4C-E783F5191948}">
      <dgm:prSet/>
      <dgm:spPr/>
      <dgm:t>
        <a:bodyPr/>
        <a:lstStyle/>
        <a:p>
          <a:endParaRPr lang="es-ES" b="0"/>
        </a:p>
      </dgm:t>
    </dgm:pt>
    <dgm:pt modelId="{6E999763-B17F-FE4A-87B3-7DD3366F8EBA}" type="sibTrans" cxnId="{E9366F6F-601C-224D-9B4C-E783F5191948}">
      <dgm:prSet/>
      <dgm:spPr/>
      <dgm:t>
        <a:bodyPr/>
        <a:lstStyle/>
        <a:p>
          <a:endParaRPr lang="es-ES" b="0"/>
        </a:p>
      </dgm:t>
    </dgm:pt>
    <dgm:pt modelId="{1E24FCC5-AF2A-8746-B172-C813E343042E}">
      <dgm:prSet/>
      <dgm:spPr/>
      <dgm:t>
        <a:bodyPr/>
        <a:lstStyle/>
        <a:p>
          <a:r>
            <a:rPr lang="es-ES_tradnl" b="0" dirty="0">
              <a:latin typeface="Arial Narrow" panose="020B0606020202030204" pitchFamily="34" charset="0"/>
            </a:rPr>
            <a:t>Aumenta la efectividad (eficiencia y eficacia)</a:t>
          </a:r>
          <a:endParaRPr lang="es-UY" b="0" dirty="0">
            <a:latin typeface="Arial Narrow" panose="020B0606020202030204" pitchFamily="34" charset="0"/>
          </a:endParaRPr>
        </a:p>
      </dgm:t>
    </dgm:pt>
    <dgm:pt modelId="{A3068FDA-D06A-8C4F-97C2-AF0FC2359A94}" type="parTrans" cxnId="{32754A0F-A6D1-CF4D-9891-0D280EBC3A37}">
      <dgm:prSet/>
      <dgm:spPr/>
      <dgm:t>
        <a:bodyPr/>
        <a:lstStyle/>
        <a:p>
          <a:endParaRPr lang="es-ES" b="0"/>
        </a:p>
      </dgm:t>
    </dgm:pt>
    <dgm:pt modelId="{BF309E7A-4C96-2C4C-960A-2489C3E8281C}" type="sibTrans" cxnId="{32754A0F-A6D1-CF4D-9891-0D280EBC3A37}">
      <dgm:prSet/>
      <dgm:spPr/>
      <dgm:t>
        <a:bodyPr/>
        <a:lstStyle/>
        <a:p>
          <a:endParaRPr lang="es-ES" b="0"/>
        </a:p>
      </dgm:t>
    </dgm:pt>
    <dgm:pt modelId="{F9BC4C47-34F7-4B43-AA30-8923F57E8C66}">
      <dgm:prSet/>
      <dgm:spPr/>
      <dgm:t>
        <a:bodyPr/>
        <a:lstStyle/>
        <a:p>
          <a:r>
            <a:rPr lang="es-ES_tradnl" b="0" dirty="0">
              <a:latin typeface="Arial Narrow" panose="020B0606020202030204" pitchFamily="34" charset="0"/>
            </a:rPr>
            <a:t>Agiliza, acelera, promueve el cambio</a:t>
          </a:r>
          <a:endParaRPr lang="es-UY" b="0" dirty="0">
            <a:latin typeface="Arial Narrow" panose="020B0606020202030204" pitchFamily="34" charset="0"/>
          </a:endParaRPr>
        </a:p>
      </dgm:t>
    </dgm:pt>
    <dgm:pt modelId="{C72254A0-3B44-734F-A067-07304CEB7B3B}" type="parTrans" cxnId="{B20DD9C6-E8BE-A64C-AA7E-7546BE21A1EA}">
      <dgm:prSet/>
      <dgm:spPr/>
      <dgm:t>
        <a:bodyPr/>
        <a:lstStyle/>
        <a:p>
          <a:endParaRPr lang="es-ES" b="0"/>
        </a:p>
      </dgm:t>
    </dgm:pt>
    <dgm:pt modelId="{2C9D0637-0ACB-B947-904D-BBFAB10B93F9}" type="sibTrans" cxnId="{B20DD9C6-E8BE-A64C-AA7E-7546BE21A1EA}">
      <dgm:prSet/>
      <dgm:spPr/>
      <dgm:t>
        <a:bodyPr/>
        <a:lstStyle/>
        <a:p>
          <a:endParaRPr lang="es-ES" b="0"/>
        </a:p>
      </dgm:t>
    </dgm:pt>
    <dgm:pt modelId="{E524EC53-323F-C447-A6E0-43CB0E496A65}" type="pres">
      <dgm:prSet presAssocID="{C0CAF1FC-D7C9-7445-A856-F66DE1C03B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UY"/>
        </a:p>
      </dgm:t>
    </dgm:pt>
    <dgm:pt modelId="{D41494A7-136A-8D46-9883-C5458EE1A159}" type="pres">
      <dgm:prSet presAssocID="{06D1AC4A-FB61-E44B-A579-15A173178E9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4FBFB46C-8989-A04D-8BE6-16A7D06A197E}" type="pres">
      <dgm:prSet presAssocID="{06D1AC4A-FB61-E44B-A579-15A173178E9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</dgm:ptLst>
  <dgm:cxnLst>
    <dgm:cxn modelId="{65998E57-AD11-084D-9813-D9F711D06B62}" srcId="{C0CAF1FC-D7C9-7445-A856-F66DE1C03BCC}" destId="{06D1AC4A-FB61-E44B-A579-15A173178E9D}" srcOrd="0" destOrd="0" parTransId="{3FB54C54-70F8-314B-A868-B37C0B4B799C}" sibTransId="{D30FEACB-1560-F34A-8AC3-9D16F284DEF8}"/>
    <dgm:cxn modelId="{32754A0F-A6D1-CF4D-9891-0D280EBC3A37}" srcId="{06D1AC4A-FB61-E44B-A579-15A173178E9D}" destId="{1E24FCC5-AF2A-8746-B172-C813E343042E}" srcOrd="2" destOrd="0" parTransId="{A3068FDA-D06A-8C4F-97C2-AF0FC2359A94}" sibTransId="{BF309E7A-4C96-2C4C-960A-2489C3E8281C}"/>
    <dgm:cxn modelId="{AE7F5786-6DC5-CD42-8ABE-ED97B5410860}" type="presOf" srcId="{06D1AC4A-FB61-E44B-A579-15A173178E9D}" destId="{D41494A7-136A-8D46-9883-C5458EE1A159}" srcOrd="0" destOrd="0" presId="urn:microsoft.com/office/officeart/2005/8/layout/vList2"/>
    <dgm:cxn modelId="{8046F720-E2B0-0D4C-96CE-E3F0A593B4EE}" type="presOf" srcId="{F101ADD9-2E70-9143-A8E7-F0C56057F013}" destId="{4FBFB46C-8989-A04D-8BE6-16A7D06A197E}" srcOrd="0" destOrd="0" presId="urn:microsoft.com/office/officeart/2005/8/layout/vList2"/>
    <dgm:cxn modelId="{B20DD9C6-E8BE-A64C-AA7E-7546BE21A1EA}" srcId="{06D1AC4A-FB61-E44B-A579-15A173178E9D}" destId="{F9BC4C47-34F7-4B43-AA30-8923F57E8C66}" srcOrd="3" destOrd="0" parTransId="{C72254A0-3B44-734F-A067-07304CEB7B3B}" sibTransId="{2C9D0637-0ACB-B947-904D-BBFAB10B93F9}"/>
    <dgm:cxn modelId="{889BC03D-F07A-B943-B702-4159F19FA85B}" type="presOf" srcId="{F9BC4C47-34F7-4B43-AA30-8923F57E8C66}" destId="{4FBFB46C-8989-A04D-8BE6-16A7D06A197E}" srcOrd="0" destOrd="3" presId="urn:microsoft.com/office/officeart/2005/8/layout/vList2"/>
    <dgm:cxn modelId="{972EB595-AEF2-CC45-96C1-D3EB8A83D12E}" type="presOf" srcId="{1E24FCC5-AF2A-8746-B172-C813E343042E}" destId="{4FBFB46C-8989-A04D-8BE6-16A7D06A197E}" srcOrd="0" destOrd="2" presId="urn:microsoft.com/office/officeart/2005/8/layout/vList2"/>
    <dgm:cxn modelId="{E318088F-4B43-B645-A33E-516DC73C8193}" type="presOf" srcId="{C0CAF1FC-D7C9-7445-A856-F66DE1C03BCC}" destId="{E524EC53-323F-C447-A6E0-43CB0E496A65}" srcOrd="0" destOrd="0" presId="urn:microsoft.com/office/officeart/2005/8/layout/vList2"/>
    <dgm:cxn modelId="{F2CCEE59-04C9-E647-9357-B19CEF02483F}" type="presOf" srcId="{F9BB2EEA-273B-1A44-9E03-9E576A6870FE}" destId="{4FBFB46C-8989-A04D-8BE6-16A7D06A197E}" srcOrd="0" destOrd="1" presId="urn:microsoft.com/office/officeart/2005/8/layout/vList2"/>
    <dgm:cxn modelId="{E9366F6F-601C-224D-9B4C-E783F5191948}" srcId="{06D1AC4A-FB61-E44B-A579-15A173178E9D}" destId="{F9BB2EEA-273B-1A44-9E03-9E576A6870FE}" srcOrd="1" destOrd="0" parTransId="{99208419-9C6D-5F4E-8FC0-3D301231A652}" sibTransId="{6E999763-B17F-FE4A-87B3-7DD3366F8EBA}"/>
    <dgm:cxn modelId="{A91F9649-A56E-ED40-9302-57F8FE1FB6AC}" srcId="{06D1AC4A-FB61-E44B-A579-15A173178E9D}" destId="{F101ADD9-2E70-9143-A8E7-F0C56057F013}" srcOrd="0" destOrd="0" parTransId="{D79B95E4-D3F4-1942-A111-C80B85CDBF0B}" sibTransId="{E74095C1-96CE-AD49-83A5-1DAC15D5A381}"/>
    <dgm:cxn modelId="{AADCC3AD-CDC5-0A4C-A7D8-AF91B31A4D86}" type="presParOf" srcId="{E524EC53-323F-C447-A6E0-43CB0E496A65}" destId="{D41494A7-136A-8D46-9883-C5458EE1A159}" srcOrd="0" destOrd="0" presId="urn:microsoft.com/office/officeart/2005/8/layout/vList2"/>
    <dgm:cxn modelId="{55924307-1376-2249-8027-7A70A0A1FF76}" type="presParOf" srcId="{E524EC53-323F-C447-A6E0-43CB0E496A65}" destId="{4FBFB46C-8989-A04D-8BE6-16A7D06A197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5B7A63-3A3B-674D-B7EA-E4028845675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6C2238E-0C44-8B4E-AEC8-E8C0E892CA9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_tradnl" sz="3500" dirty="0">
              <a:latin typeface="Arial Narrow" panose="020B0606020202030204" pitchFamily="34" charset="0"/>
            </a:rPr>
            <a:t>La estructura</a:t>
          </a:r>
          <a:endParaRPr lang="es-UY" sz="3500" dirty="0">
            <a:latin typeface="Arial Narrow" panose="020B0606020202030204" pitchFamily="34" charset="0"/>
          </a:endParaRPr>
        </a:p>
      </dgm:t>
    </dgm:pt>
    <dgm:pt modelId="{6050585A-CB7E-1142-B785-CDD9CD4A864F}" type="parTrans" cxnId="{C6E71344-58B8-F74E-948E-4B9DB50002F0}">
      <dgm:prSet/>
      <dgm:spPr/>
      <dgm:t>
        <a:bodyPr/>
        <a:lstStyle/>
        <a:p>
          <a:endParaRPr lang="es-ES"/>
        </a:p>
      </dgm:t>
    </dgm:pt>
    <dgm:pt modelId="{07EB7652-F2A6-864D-B30A-47866EE6BBEB}" type="sibTrans" cxnId="{C6E71344-58B8-F74E-948E-4B9DB50002F0}">
      <dgm:prSet/>
      <dgm:spPr/>
      <dgm:t>
        <a:bodyPr/>
        <a:lstStyle/>
        <a:p>
          <a:endParaRPr lang="es-ES"/>
        </a:p>
      </dgm:t>
    </dgm:pt>
    <dgm:pt modelId="{6B759984-A473-E947-82C9-512B10FB3B59}">
      <dgm:prSet/>
      <dgm:spPr/>
      <dgm:t>
        <a:bodyPr/>
        <a:lstStyle/>
        <a:p>
          <a:r>
            <a:rPr lang="es-ES_tradnl" dirty="0">
              <a:latin typeface="Arial Narrow" panose="020B0606020202030204" pitchFamily="34" charset="0"/>
            </a:rPr>
            <a:t>Fragmenta recursos y responsabilidades</a:t>
          </a:r>
          <a:endParaRPr lang="es-UY" dirty="0">
            <a:latin typeface="Arial Narrow" panose="020B0606020202030204" pitchFamily="34" charset="0"/>
          </a:endParaRPr>
        </a:p>
      </dgm:t>
    </dgm:pt>
    <dgm:pt modelId="{95A6A9AD-FC47-944F-BBF0-09EA9DB1DD7A}" type="parTrans" cxnId="{F08E16E9-A9D0-0A4C-B1CA-F16038052D3D}">
      <dgm:prSet/>
      <dgm:spPr/>
      <dgm:t>
        <a:bodyPr/>
        <a:lstStyle/>
        <a:p>
          <a:endParaRPr lang="es-ES"/>
        </a:p>
      </dgm:t>
    </dgm:pt>
    <dgm:pt modelId="{D03644AA-A389-3F47-ADDC-22BE2A405780}" type="sibTrans" cxnId="{F08E16E9-A9D0-0A4C-B1CA-F16038052D3D}">
      <dgm:prSet/>
      <dgm:spPr/>
      <dgm:t>
        <a:bodyPr/>
        <a:lstStyle/>
        <a:p>
          <a:endParaRPr lang="es-ES"/>
        </a:p>
      </dgm:t>
    </dgm:pt>
    <dgm:pt modelId="{B1D2F245-8BD7-334F-8CE1-6D2E495D6DC0}">
      <dgm:prSet/>
      <dgm:spPr/>
      <dgm:t>
        <a:bodyPr/>
        <a:lstStyle/>
        <a:p>
          <a:r>
            <a:rPr lang="es-ES_tradnl" dirty="0">
              <a:latin typeface="Arial Narrow" panose="020B0606020202030204" pitchFamily="34" charset="0"/>
            </a:rPr>
            <a:t>Favorece la visión de “chacras” y la búsqueda de culpables en otros</a:t>
          </a:r>
          <a:endParaRPr lang="es-UY" dirty="0">
            <a:latin typeface="Arial Narrow" panose="020B0606020202030204" pitchFamily="34" charset="0"/>
          </a:endParaRPr>
        </a:p>
      </dgm:t>
    </dgm:pt>
    <dgm:pt modelId="{0561ECDD-C9A8-854C-9263-669C4AE219FF}" type="parTrans" cxnId="{F012551C-12A8-6341-B6BC-436398D68E42}">
      <dgm:prSet/>
      <dgm:spPr/>
      <dgm:t>
        <a:bodyPr/>
        <a:lstStyle/>
        <a:p>
          <a:endParaRPr lang="es-ES"/>
        </a:p>
      </dgm:t>
    </dgm:pt>
    <dgm:pt modelId="{D9241ABC-DE31-F147-967B-BC4CC47BFAEC}" type="sibTrans" cxnId="{F012551C-12A8-6341-B6BC-436398D68E42}">
      <dgm:prSet/>
      <dgm:spPr/>
      <dgm:t>
        <a:bodyPr/>
        <a:lstStyle/>
        <a:p>
          <a:endParaRPr lang="es-ES"/>
        </a:p>
      </dgm:t>
    </dgm:pt>
    <dgm:pt modelId="{15CF5E29-7449-CB41-A229-015CB169573B}">
      <dgm:prSet/>
      <dgm:spPr/>
      <dgm:t>
        <a:bodyPr/>
        <a:lstStyle/>
        <a:p>
          <a:r>
            <a:rPr lang="es-ES_tradnl" dirty="0">
              <a:latin typeface="Arial Narrow" panose="020B0606020202030204" pitchFamily="34" charset="0"/>
            </a:rPr>
            <a:t>Mayor lentitud en la toma de decisiones y su ejecución</a:t>
          </a:r>
          <a:endParaRPr lang="es-UY" dirty="0">
            <a:latin typeface="Arial Narrow" panose="020B0606020202030204" pitchFamily="34" charset="0"/>
          </a:endParaRPr>
        </a:p>
      </dgm:t>
    </dgm:pt>
    <dgm:pt modelId="{1AA0BB68-8B99-FD49-A684-E6B453DFA4B0}" type="parTrans" cxnId="{FB3F07A6-A345-2246-9E54-9903B33077E8}">
      <dgm:prSet/>
      <dgm:spPr/>
      <dgm:t>
        <a:bodyPr/>
        <a:lstStyle/>
        <a:p>
          <a:endParaRPr lang="es-ES"/>
        </a:p>
      </dgm:t>
    </dgm:pt>
    <dgm:pt modelId="{5A799CFD-542D-1844-A357-230FA434ABD3}" type="sibTrans" cxnId="{FB3F07A6-A345-2246-9E54-9903B33077E8}">
      <dgm:prSet/>
      <dgm:spPr/>
      <dgm:t>
        <a:bodyPr/>
        <a:lstStyle/>
        <a:p>
          <a:endParaRPr lang="es-ES"/>
        </a:p>
      </dgm:t>
    </dgm:pt>
    <dgm:pt modelId="{8F6BC3C2-468E-E64A-B8AA-F7C1FC3FEAC4}">
      <dgm:prSet/>
      <dgm:spPr/>
      <dgm:t>
        <a:bodyPr/>
        <a:lstStyle/>
        <a:p>
          <a:r>
            <a:rPr lang="es-ES_tradnl" dirty="0">
              <a:latin typeface="Arial Narrow" panose="020B0606020202030204" pitchFamily="34" charset="0"/>
            </a:rPr>
            <a:t>Se retardan los procesos</a:t>
          </a:r>
          <a:endParaRPr lang="es-UY" dirty="0">
            <a:latin typeface="Arial Narrow" panose="020B0606020202030204" pitchFamily="34" charset="0"/>
          </a:endParaRPr>
        </a:p>
      </dgm:t>
    </dgm:pt>
    <dgm:pt modelId="{92E85AA7-DDAE-4449-AA88-76385334129B}" type="parTrans" cxnId="{F5690D89-A43A-4944-A33A-69DB3A00AFBE}">
      <dgm:prSet/>
      <dgm:spPr/>
      <dgm:t>
        <a:bodyPr/>
        <a:lstStyle/>
        <a:p>
          <a:endParaRPr lang="es-ES"/>
        </a:p>
      </dgm:t>
    </dgm:pt>
    <dgm:pt modelId="{24031D06-2323-A942-BD32-F23F47883FF2}" type="sibTrans" cxnId="{F5690D89-A43A-4944-A33A-69DB3A00AFBE}">
      <dgm:prSet/>
      <dgm:spPr/>
      <dgm:t>
        <a:bodyPr/>
        <a:lstStyle/>
        <a:p>
          <a:endParaRPr lang="es-ES"/>
        </a:p>
      </dgm:t>
    </dgm:pt>
    <dgm:pt modelId="{7E2798BB-4724-D74E-86A4-13EB468658BD}">
      <dgm:prSet/>
      <dgm:spPr/>
      <dgm:t>
        <a:bodyPr/>
        <a:lstStyle/>
        <a:p>
          <a:r>
            <a:rPr lang="es-ES_tradnl" dirty="0">
              <a:latin typeface="Arial Narrow" panose="020B0606020202030204" pitchFamily="34" charset="0"/>
            </a:rPr>
            <a:t>Insatisfacción de los destinatarios</a:t>
          </a:r>
          <a:endParaRPr lang="es-UY" dirty="0">
            <a:latin typeface="Arial Narrow" panose="020B0606020202030204" pitchFamily="34" charset="0"/>
          </a:endParaRPr>
        </a:p>
      </dgm:t>
    </dgm:pt>
    <dgm:pt modelId="{B1D94828-5447-F242-AD9B-CE433F278D01}" type="parTrans" cxnId="{4F6C583B-3CB8-6B4C-8F33-F4F3C4A514A0}">
      <dgm:prSet/>
      <dgm:spPr/>
      <dgm:t>
        <a:bodyPr/>
        <a:lstStyle/>
        <a:p>
          <a:endParaRPr lang="es-ES"/>
        </a:p>
      </dgm:t>
    </dgm:pt>
    <dgm:pt modelId="{B3ED3D54-1D1F-3F45-929D-9BAAE29B5DD1}" type="sibTrans" cxnId="{4F6C583B-3CB8-6B4C-8F33-F4F3C4A514A0}">
      <dgm:prSet/>
      <dgm:spPr/>
      <dgm:t>
        <a:bodyPr/>
        <a:lstStyle/>
        <a:p>
          <a:endParaRPr lang="es-ES"/>
        </a:p>
      </dgm:t>
    </dgm:pt>
    <dgm:pt modelId="{83FC9956-EFAF-3847-91E6-6AD63F3E9778}" type="pres">
      <dgm:prSet presAssocID="{975B7A63-3A3B-674D-B7EA-E402884567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UY"/>
        </a:p>
      </dgm:t>
    </dgm:pt>
    <dgm:pt modelId="{4D444957-FBB7-C440-9E9D-ED24C13F869D}" type="pres">
      <dgm:prSet presAssocID="{96C2238E-0C44-8B4E-AEC8-E8C0E892CA96}" presName="parentText" presStyleLbl="node1" presStyleIdx="0" presStyleCnt="1" custLinFactNeighborX="22523" custLinFactNeighborY="-4580">
        <dgm:presLayoutVars>
          <dgm:chMax val="0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7A88A0E0-91BC-FA44-BBFE-A7618A2CFCA8}" type="pres">
      <dgm:prSet presAssocID="{96C2238E-0C44-8B4E-AEC8-E8C0E892CA9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</dgm:ptLst>
  <dgm:cxnLst>
    <dgm:cxn modelId="{CD036859-0A83-5242-B6B6-55374E5F3DA3}" type="presOf" srcId="{15CF5E29-7449-CB41-A229-015CB169573B}" destId="{7A88A0E0-91BC-FA44-BBFE-A7618A2CFCA8}" srcOrd="0" destOrd="2" presId="urn:microsoft.com/office/officeart/2005/8/layout/vList2"/>
    <dgm:cxn modelId="{F08E16E9-A9D0-0A4C-B1CA-F16038052D3D}" srcId="{96C2238E-0C44-8B4E-AEC8-E8C0E892CA96}" destId="{6B759984-A473-E947-82C9-512B10FB3B59}" srcOrd="0" destOrd="0" parTransId="{95A6A9AD-FC47-944F-BBF0-09EA9DB1DD7A}" sibTransId="{D03644AA-A389-3F47-ADDC-22BE2A405780}"/>
    <dgm:cxn modelId="{4B1DCBDC-B09B-3642-A679-9E5DAD3432DC}" type="presOf" srcId="{7E2798BB-4724-D74E-86A4-13EB468658BD}" destId="{7A88A0E0-91BC-FA44-BBFE-A7618A2CFCA8}" srcOrd="0" destOrd="4" presId="urn:microsoft.com/office/officeart/2005/8/layout/vList2"/>
    <dgm:cxn modelId="{F012551C-12A8-6341-B6BC-436398D68E42}" srcId="{96C2238E-0C44-8B4E-AEC8-E8C0E892CA96}" destId="{B1D2F245-8BD7-334F-8CE1-6D2E495D6DC0}" srcOrd="1" destOrd="0" parTransId="{0561ECDD-C9A8-854C-9263-669C4AE219FF}" sibTransId="{D9241ABC-DE31-F147-967B-BC4CC47BFAEC}"/>
    <dgm:cxn modelId="{35E4B547-25A2-844B-B00C-B94800930C63}" type="presOf" srcId="{975B7A63-3A3B-674D-B7EA-E40288456756}" destId="{83FC9956-EFAF-3847-91E6-6AD63F3E9778}" srcOrd="0" destOrd="0" presId="urn:microsoft.com/office/officeart/2005/8/layout/vList2"/>
    <dgm:cxn modelId="{B3BF2240-DB5E-8F4C-84F4-337802208B81}" type="presOf" srcId="{B1D2F245-8BD7-334F-8CE1-6D2E495D6DC0}" destId="{7A88A0E0-91BC-FA44-BBFE-A7618A2CFCA8}" srcOrd="0" destOrd="1" presId="urn:microsoft.com/office/officeart/2005/8/layout/vList2"/>
    <dgm:cxn modelId="{4F6C583B-3CB8-6B4C-8F33-F4F3C4A514A0}" srcId="{96C2238E-0C44-8B4E-AEC8-E8C0E892CA96}" destId="{7E2798BB-4724-D74E-86A4-13EB468658BD}" srcOrd="4" destOrd="0" parTransId="{B1D94828-5447-F242-AD9B-CE433F278D01}" sibTransId="{B3ED3D54-1D1F-3F45-929D-9BAAE29B5DD1}"/>
    <dgm:cxn modelId="{BC421CA8-9712-1E46-8D03-885C26241A7B}" type="presOf" srcId="{8F6BC3C2-468E-E64A-B8AA-F7C1FC3FEAC4}" destId="{7A88A0E0-91BC-FA44-BBFE-A7618A2CFCA8}" srcOrd="0" destOrd="3" presId="urn:microsoft.com/office/officeart/2005/8/layout/vList2"/>
    <dgm:cxn modelId="{C6E71344-58B8-F74E-948E-4B9DB50002F0}" srcId="{975B7A63-3A3B-674D-B7EA-E40288456756}" destId="{96C2238E-0C44-8B4E-AEC8-E8C0E892CA96}" srcOrd="0" destOrd="0" parTransId="{6050585A-CB7E-1142-B785-CDD9CD4A864F}" sibTransId="{07EB7652-F2A6-864D-B30A-47866EE6BBEB}"/>
    <dgm:cxn modelId="{3D55D648-F60F-2649-8D85-565C95E8DB4C}" type="presOf" srcId="{6B759984-A473-E947-82C9-512B10FB3B59}" destId="{7A88A0E0-91BC-FA44-BBFE-A7618A2CFCA8}" srcOrd="0" destOrd="0" presId="urn:microsoft.com/office/officeart/2005/8/layout/vList2"/>
    <dgm:cxn modelId="{FB3F07A6-A345-2246-9E54-9903B33077E8}" srcId="{96C2238E-0C44-8B4E-AEC8-E8C0E892CA96}" destId="{15CF5E29-7449-CB41-A229-015CB169573B}" srcOrd="2" destOrd="0" parTransId="{1AA0BB68-8B99-FD49-A684-E6B453DFA4B0}" sibTransId="{5A799CFD-542D-1844-A357-230FA434ABD3}"/>
    <dgm:cxn modelId="{F5690D89-A43A-4944-A33A-69DB3A00AFBE}" srcId="{96C2238E-0C44-8B4E-AEC8-E8C0E892CA96}" destId="{8F6BC3C2-468E-E64A-B8AA-F7C1FC3FEAC4}" srcOrd="3" destOrd="0" parTransId="{92E85AA7-DDAE-4449-AA88-76385334129B}" sibTransId="{24031D06-2323-A942-BD32-F23F47883FF2}"/>
    <dgm:cxn modelId="{9FC6D479-D22E-D142-9C07-81801082F007}" type="presOf" srcId="{96C2238E-0C44-8B4E-AEC8-E8C0E892CA96}" destId="{4D444957-FBB7-C440-9E9D-ED24C13F869D}" srcOrd="0" destOrd="0" presId="urn:microsoft.com/office/officeart/2005/8/layout/vList2"/>
    <dgm:cxn modelId="{B12EF27B-D8C9-544A-B706-556142F4DCC0}" type="presParOf" srcId="{83FC9956-EFAF-3847-91E6-6AD63F3E9778}" destId="{4D444957-FBB7-C440-9E9D-ED24C13F869D}" srcOrd="0" destOrd="0" presId="urn:microsoft.com/office/officeart/2005/8/layout/vList2"/>
    <dgm:cxn modelId="{530EF23F-02A8-4F43-AA0B-310334F84E0D}" type="presParOf" srcId="{83FC9956-EFAF-3847-91E6-6AD63F3E9778}" destId="{7A88A0E0-91BC-FA44-BBFE-A7618A2CFCA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25886F-1B55-44C4-BC8E-5F93ADB1AE6A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A7E7088-DF85-432A-B0A0-047DE16AC889}">
      <dgm:prSet/>
      <dgm:spPr/>
      <dgm:t>
        <a:bodyPr/>
        <a:lstStyle/>
        <a:p>
          <a:r>
            <a:rPr lang="es-ES_tradnl" b="1" dirty="0" smtClean="0">
              <a:solidFill>
                <a:schemeClr val="tx1"/>
              </a:solidFill>
              <a:latin typeface="Arial Narrow" panose="020B0606020202030204" pitchFamily="34" charset="0"/>
            </a:rPr>
            <a:t>PENSANDO EN LA CREACIÓN DE VALOR PÚBLICO PARA LA CIUDADANÍA </a:t>
          </a:r>
          <a:endParaRPr lang="en-US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6B44D11-57EC-4752-A0EE-2F2494CD6818}" type="parTrans" cxnId="{615899FA-9209-4E24-A1E1-30016DC59626}">
      <dgm:prSet/>
      <dgm:spPr/>
      <dgm:t>
        <a:bodyPr/>
        <a:lstStyle/>
        <a:p>
          <a:endParaRPr lang="en-US"/>
        </a:p>
      </dgm:t>
    </dgm:pt>
    <dgm:pt modelId="{985F8BF8-A5EA-4A2F-AC84-06FCEA35628F}" type="sibTrans" cxnId="{615899FA-9209-4E24-A1E1-30016DC59626}">
      <dgm:prSet/>
      <dgm:spPr/>
      <dgm:t>
        <a:bodyPr/>
        <a:lstStyle/>
        <a:p>
          <a:endParaRPr lang="en-US"/>
        </a:p>
      </dgm:t>
    </dgm:pt>
    <dgm:pt modelId="{E6D6769B-7DF2-4F1C-A2AD-CC2BFE2275B7}">
      <dgm:prSet/>
      <dgm:spPr/>
      <dgm:t>
        <a:bodyPr/>
        <a:lstStyle/>
        <a:p>
          <a:r>
            <a:rPr lang="es-ES_tradnl" dirty="0">
              <a:solidFill>
                <a:schemeClr val="tx1"/>
              </a:solidFill>
              <a:latin typeface="Arial Narrow" panose="020B0606020202030204" pitchFamily="34" charset="0"/>
            </a:rPr>
            <a:t>¿Cuáles son los principales desafíos que encuentras en las estructuras organizacionales?</a:t>
          </a:r>
          <a:endParaRPr lang="en-US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85217E8-E3B5-4A99-9795-0330D381055C}" type="parTrans" cxnId="{2B1E0F10-653D-467D-862C-8C38D0BEE1BD}">
      <dgm:prSet/>
      <dgm:spPr/>
      <dgm:t>
        <a:bodyPr/>
        <a:lstStyle/>
        <a:p>
          <a:endParaRPr lang="en-US"/>
        </a:p>
      </dgm:t>
    </dgm:pt>
    <dgm:pt modelId="{2DF9D4D2-2FF3-4845-AEF5-DB0FE8A19A60}" type="sibTrans" cxnId="{2B1E0F10-653D-467D-862C-8C38D0BEE1BD}">
      <dgm:prSet/>
      <dgm:spPr/>
      <dgm:t>
        <a:bodyPr/>
        <a:lstStyle/>
        <a:p>
          <a:endParaRPr lang="en-US"/>
        </a:p>
      </dgm:t>
    </dgm:pt>
    <dgm:pt modelId="{BBEF410C-51CD-41C1-948A-9111344B016C}">
      <dgm:prSet/>
      <dgm:spPr/>
      <dgm:t>
        <a:bodyPr/>
        <a:lstStyle/>
        <a:p>
          <a:pPr algn="l"/>
          <a:r>
            <a:rPr lang="es-ES_tradnl" b="0" dirty="0">
              <a:solidFill>
                <a:schemeClr val="tx1"/>
              </a:solidFill>
              <a:latin typeface="Arial Narrow" panose="020B0606020202030204" pitchFamily="34" charset="0"/>
            </a:rPr>
            <a:t>¿Cómo las personas podemos generar cambios en las organizaciones que aporten valor a la ciudadanía?</a:t>
          </a:r>
          <a:endParaRPr lang="en-US" b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4AAC432B-AF3D-4096-A72F-41FB512C6F6B}" type="parTrans" cxnId="{22745C8F-6762-4166-AFCB-AB6CD3D0530B}">
      <dgm:prSet/>
      <dgm:spPr/>
      <dgm:t>
        <a:bodyPr/>
        <a:lstStyle/>
        <a:p>
          <a:endParaRPr lang="en-US"/>
        </a:p>
      </dgm:t>
    </dgm:pt>
    <dgm:pt modelId="{E81ECCA5-227D-4E50-B68C-52E1874C61CF}" type="sibTrans" cxnId="{22745C8F-6762-4166-AFCB-AB6CD3D0530B}">
      <dgm:prSet/>
      <dgm:spPr/>
      <dgm:t>
        <a:bodyPr/>
        <a:lstStyle/>
        <a:p>
          <a:endParaRPr lang="en-US"/>
        </a:p>
      </dgm:t>
    </dgm:pt>
    <dgm:pt modelId="{B93AED29-A986-6D4E-8880-DC51A0B52A7A}" type="pres">
      <dgm:prSet presAssocID="{5C25886F-1B55-44C4-BC8E-5F93ADB1AE6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UY"/>
        </a:p>
      </dgm:t>
    </dgm:pt>
    <dgm:pt modelId="{1B6E0DE3-7A8E-324B-B765-8AD1E2FE3175}" type="pres">
      <dgm:prSet presAssocID="{BA7E7088-DF85-432A-B0A0-047DE16AC889}" presName="thickLine" presStyleLbl="alignNode1" presStyleIdx="0" presStyleCnt="1"/>
      <dgm:spPr/>
    </dgm:pt>
    <dgm:pt modelId="{2D1F393E-CBB5-B248-AFD7-343CAC5679DC}" type="pres">
      <dgm:prSet presAssocID="{BA7E7088-DF85-432A-B0A0-047DE16AC889}" presName="horz1" presStyleCnt="0"/>
      <dgm:spPr/>
    </dgm:pt>
    <dgm:pt modelId="{F5FC0A2A-8BE4-8E4D-9BCA-77300691E9CD}" type="pres">
      <dgm:prSet presAssocID="{BA7E7088-DF85-432A-B0A0-047DE16AC889}" presName="tx1" presStyleLbl="revTx" presStyleIdx="0" presStyleCnt="3"/>
      <dgm:spPr/>
      <dgm:t>
        <a:bodyPr/>
        <a:lstStyle/>
        <a:p>
          <a:endParaRPr lang="es-UY"/>
        </a:p>
      </dgm:t>
    </dgm:pt>
    <dgm:pt modelId="{805E8294-AC3F-A241-8326-08E982B72579}" type="pres">
      <dgm:prSet presAssocID="{BA7E7088-DF85-432A-B0A0-047DE16AC889}" presName="vert1" presStyleCnt="0"/>
      <dgm:spPr/>
    </dgm:pt>
    <dgm:pt modelId="{24E830FA-DFD6-CF48-A720-BCD7C64979D6}" type="pres">
      <dgm:prSet presAssocID="{E6D6769B-7DF2-4F1C-A2AD-CC2BFE2275B7}" presName="vertSpace2a" presStyleCnt="0"/>
      <dgm:spPr/>
    </dgm:pt>
    <dgm:pt modelId="{D03A62C4-F39A-1E4A-B99E-1FE62BE5DCDA}" type="pres">
      <dgm:prSet presAssocID="{E6D6769B-7DF2-4F1C-A2AD-CC2BFE2275B7}" presName="horz2" presStyleCnt="0"/>
      <dgm:spPr/>
    </dgm:pt>
    <dgm:pt modelId="{01782CBE-6A90-B947-B2A8-3F945AFDC1EB}" type="pres">
      <dgm:prSet presAssocID="{E6D6769B-7DF2-4F1C-A2AD-CC2BFE2275B7}" presName="horzSpace2" presStyleCnt="0"/>
      <dgm:spPr/>
    </dgm:pt>
    <dgm:pt modelId="{1CC0053E-491A-1140-AA46-C1F2A771C39F}" type="pres">
      <dgm:prSet presAssocID="{E6D6769B-7DF2-4F1C-A2AD-CC2BFE2275B7}" presName="tx2" presStyleLbl="revTx" presStyleIdx="1" presStyleCnt="3"/>
      <dgm:spPr/>
      <dgm:t>
        <a:bodyPr/>
        <a:lstStyle/>
        <a:p>
          <a:endParaRPr lang="es-UY"/>
        </a:p>
      </dgm:t>
    </dgm:pt>
    <dgm:pt modelId="{447DB522-7265-5648-8035-6C0E8CEB37E4}" type="pres">
      <dgm:prSet presAssocID="{E6D6769B-7DF2-4F1C-A2AD-CC2BFE2275B7}" presName="vert2" presStyleCnt="0"/>
      <dgm:spPr/>
    </dgm:pt>
    <dgm:pt modelId="{43A8F931-502D-2143-A185-E63A17BCE2F2}" type="pres">
      <dgm:prSet presAssocID="{E6D6769B-7DF2-4F1C-A2AD-CC2BFE2275B7}" presName="thinLine2b" presStyleLbl="callout" presStyleIdx="0" presStyleCnt="2"/>
      <dgm:spPr/>
    </dgm:pt>
    <dgm:pt modelId="{9B1C8825-BC5F-3A4E-803D-7E2D4A217646}" type="pres">
      <dgm:prSet presAssocID="{E6D6769B-7DF2-4F1C-A2AD-CC2BFE2275B7}" presName="vertSpace2b" presStyleCnt="0"/>
      <dgm:spPr/>
    </dgm:pt>
    <dgm:pt modelId="{0B28B270-2566-354C-BE1D-5175AA1DE2F5}" type="pres">
      <dgm:prSet presAssocID="{BBEF410C-51CD-41C1-948A-9111344B016C}" presName="horz2" presStyleCnt="0"/>
      <dgm:spPr/>
    </dgm:pt>
    <dgm:pt modelId="{A065A696-B700-994F-B45B-94A2DEE5E48A}" type="pres">
      <dgm:prSet presAssocID="{BBEF410C-51CD-41C1-948A-9111344B016C}" presName="horzSpace2" presStyleCnt="0"/>
      <dgm:spPr/>
    </dgm:pt>
    <dgm:pt modelId="{C8D208EC-6CE7-4D4B-A98F-1B271E0752C8}" type="pres">
      <dgm:prSet presAssocID="{BBEF410C-51CD-41C1-948A-9111344B016C}" presName="tx2" presStyleLbl="revTx" presStyleIdx="2" presStyleCnt="3"/>
      <dgm:spPr/>
      <dgm:t>
        <a:bodyPr/>
        <a:lstStyle/>
        <a:p>
          <a:endParaRPr lang="es-UY"/>
        </a:p>
      </dgm:t>
    </dgm:pt>
    <dgm:pt modelId="{3CADDC71-BD9C-554B-9CD3-3EBD1F07BA47}" type="pres">
      <dgm:prSet presAssocID="{BBEF410C-51CD-41C1-948A-9111344B016C}" presName="vert2" presStyleCnt="0"/>
      <dgm:spPr/>
    </dgm:pt>
    <dgm:pt modelId="{C312D45A-54CE-E94B-931F-5AC3BB461BC8}" type="pres">
      <dgm:prSet presAssocID="{BBEF410C-51CD-41C1-948A-9111344B016C}" presName="thinLine2b" presStyleLbl="callout" presStyleIdx="1" presStyleCnt="2"/>
      <dgm:spPr/>
    </dgm:pt>
    <dgm:pt modelId="{BF212E67-9685-6B42-92A1-76B1B01F8FEB}" type="pres">
      <dgm:prSet presAssocID="{BBEF410C-51CD-41C1-948A-9111344B016C}" presName="vertSpace2b" presStyleCnt="0"/>
      <dgm:spPr/>
    </dgm:pt>
  </dgm:ptLst>
  <dgm:cxnLst>
    <dgm:cxn modelId="{EFEA5829-F2CA-9742-B81E-A5B827944C23}" type="presOf" srcId="{5C25886F-1B55-44C4-BC8E-5F93ADB1AE6A}" destId="{B93AED29-A986-6D4E-8880-DC51A0B52A7A}" srcOrd="0" destOrd="0" presId="urn:microsoft.com/office/officeart/2008/layout/LinedList"/>
    <dgm:cxn modelId="{8A98BE99-91B2-BE42-ADAE-9A5FD9F07003}" type="presOf" srcId="{BA7E7088-DF85-432A-B0A0-047DE16AC889}" destId="{F5FC0A2A-8BE4-8E4D-9BCA-77300691E9CD}" srcOrd="0" destOrd="0" presId="urn:microsoft.com/office/officeart/2008/layout/LinedList"/>
    <dgm:cxn modelId="{791EA19A-BF51-2344-85A7-F1E579511839}" type="presOf" srcId="{E6D6769B-7DF2-4F1C-A2AD-CC2BFE2275B7}" destId="{1CC0053E-491A-1140-AA46-C1F2A771C39F}" srcOrd="0" destOrd="0" presId="urn:microsoft.com/office/officeart/2008/layout/LinedList"/>
    <dgm:cxn modelId="{2B1E0F10-653D-467D-862C-8C38D0BEE1BD}" srcId="{BA7E7088-DF85-432A-B0A0-047DE16AC889}" destId="{E6D6769B-7DF2-4F1C-A2AD-CC2BFE2275B7}" srcOrd="0" destOrd="0" parTransId="{885217E8-E3B5-4A99-9795-0330D381055C}" sibTransId="{2DF9D4D2-2FF3-4845-AEF5-DB0FE8A19A60}"/>
    <dgm:cxn modelId="{22745C8F-6762-4166-AFCB-AB6CD3D0530B}" srcId="{BA7E7088-DF85-432A-B0A0-047DE16AC889}" destId="{BBEF410C-51CD-41C1-948A-9111344B016C}" srcOrd="1" destOrd="0" parTransId="{4AAC432B-AF3D-4096-A72F-41FB512C6F6B}" sibTransId="{E81ECCA5-227D-4E50-B68C-52E1874C61CF}"/>
    <dgm:cxn modelId="{CAC157BF-49EB-3D41-94A6-D129CBA5B7FB}" type="presOf" srcId="{BBEF410C-51CD-41C1-948A-9111344B016C}" destId="{C8D208EC-6CE7-4D4B-A98F-1B271E0752C8}" srcOrd="0" destOrd="0" presId="urn:microsoft.com/office/officeart/2008/layout/LinedList"/>
    <dgm:cxn modelId="{615899FA-9209-4E24-A1E1-30016DC59626}" srcId="{5C25886F-1B55-44C4-BC8E-5F93ADB1AE6A}" destId="{BA7E7088-DF85-432A-B0A0-047DE16AC889}" srcOrd="0" destOrd="0" parTransId="{96B44D11-57EC-4752-A0EE-2F2494CD6818}" sibTransId="{985F8BF8-A5EA-4A2F-AC84-06FCEA35628F}"/>
    <dgm:cxn modelId="{D7BFF72B-1904-0144-B838-378CEB3B92AC}" type="presParOf" srcId="{B93AED29-A986-6D4E-8880-DC51A0B52A7A}" destId="{1B6E0DE3-7A8E-324B-B765-8AD1E2FE3175}" srcOrd="0" destOrd="0" presId="urn:microsoft.com/office/officeart/2008/layout/LinedList"/>
    <dgm:cxn modelId="{FF62B538-1F4C-8942-97C7-5764AB3D91CC}" type="presParOf" srcId="{B93AED29-A986-6D4E-8880-DC51A0B52A7A}" destId="{2D1F393E-CBB5-B248-AFD7-343CAC5679DC}" srcOrd="1" destOrd="0" presId="urn:microsoft.com/office/officeart/2008/layout/LinedList"/>
    <dgm:cxn modelId="{ADE8690D-18BC-9343-80CF-C0EFD3F0D85E}" type="presParOf" srcId="{2D1F393E-CBB5-B248-AFD7-343CAC5679DC}" destId="{F5FC0A2A-8BE4-8E4D-9BCA-77300691E9CD}" srcOrd="0" destOrd="0" presId="urn:microsoft.com/office/officeart/2008/layout/LinedList"/>
    <dgm:cxn modelId="{86C10D04-9481-D44C-8267-DFB30150E7F2}" type="presParOf" srcId="{2D1F393E-CBB5-B248-AFD7-343CAC5679DC}" destId="{805E8294-AC3F-A241-8326-08E982B72579}" srcOrd="1" destOrd="0" presId="urn:microsoft.com/office/officeart/2008/layout/LinedList"/>
    <dgm:cxn modelId="{130F2A0C-36ED-274D-BEB7-1EB3CD251380}" type="presParOf" srcId="{805E8294-AC3F-A241-8326-08E982B72579}" destId="{24E830FA-DFD6-CF48-A720-BCD7C64979D6}" srcOrd="0" destOrd="0" presId="urn:microsoft.com/office/officeart/2008/layout/LinedList"/>
    <dgm:cxn modelId="{9A3655CB-4831-874C-9E2B-1D3DCE744CA1}" type="presParOf" srcId="{805E8294-AC3F-A241-8326-08E982B72579}" destId="{D03A62C4-F39A-1E4A-B99E-1FE62BE5DCDA}" srcOrd="1" destOrd="0" presId="urn:microsoft.com/office/officeart/2008/layout/LinedList"/>
    <dgm:cxn modelId="{03814F4D-4A34-1C46-BD69-7A9CE5AE122B}" type="presParOf" srcId="{D03A62C4-F39A-1E4A-B99E-1FE62BE5DCDA}" destId="{01782CBE-6A90-B947-B2A8-3F945AFDC1EB}" srcOrd="0" destOrd="0" presId="urn:microsoft.com/office/officeart/2008/layout/LinedList"/>
    <dgm:cxn modelId="{FB8B4587-AAB0-6248-A381-2DB3438B6AE1}" type="presParOf" srcId="{D03A62C4-F39A-1E4A-B99E-1FE62BE5DCDA}" destId="{1CC0053E-491A-1140-AA46-C1F2A771C39F}" srcOrd="1" destOrd="0" presId="urn:microsoft.com/office/officeart/2008/layout/LinedList"/>
    <dgm:cxn modelId="{6F930DCA-C9AF-3A4C-B9F2-DD42A9B6F2D1}" type="presParOf" srcId="{D03A62C4-F39A-1E4A-B99E-1FE62BE5DCDA}" destId="{447DB522-7265-5648-8035-6C0E8CEB37E4}" srcOrd="2" destOrd="0" presId="urn:microsoft.com/office/officeart/2008/layout/LinedList"/>
    <dgm:cxn modelId="{41A88EBD-F53C-5E44-A894-0E6054DE4E80}" type="presParOf" srcId="{805E8294-AC3F-A241-8326-08E982B72579}" destId="{43A8F931-502D-2143-A185-E63A17BCE2F2}" srcOrd="2" destOrd="0" presId="urn:microsoft.com/office/officeart/2008/layout/LinedList"/>
    <dgm:cxn modelId="{41B95AA3-1473-704D-A4B7-3296F34D3D87}" type="presParOf" srcId="{805E8294-AC3F-A241-8326-08E982B72579}" destId="{9B1C8825-BC5F-3A4E-803D-7E2D4A217646}" srcOrd="3" destOrd="0" presId="urn:microsoft.com/office/officeart/2008/layout/LinedList"/>
    <dgm:cxn modelId="{6D8DCBC8-0270-274F-A75B-03C58CA81C8D}" type="presParOf" srcId="{805E8294-AC3F-A241-8326-08E982B72579}" destId="{0B28B270-2566-354C-BE1D-5175AA1DE2F5}" srcOrd="4" destOrd="0" presId="urn:microsoft.com/office/officeart/2008/layout/LinedList"/>
    <dgm:cxn modelId="{22BA184F-D23D-8E4D-89A8-1009B984343B}" type="presParOf" srcId="{0B28B270-2566-354C-BE1D-5175AA1DE2F5}" destId="{A065A696-B700-994F-B45B-94A2DEE5E48A}" srcOrd="0" destOrd="0" presId="urn:microsoft.com/office/officeart/2008/layout/LinedList"/>
    <dgm:cxn modelId="{C659C9E4-5E0B-2143-AB75-739BD87E210F}" type="presParOf" srcId="{0B28B270-2566-354C-BE1D-5175AA1DE2F5}" destId="{C8D208EC-6CE7-4D4B-A98F-1B271E0752C8}" srcOrd="1" destOrd="0" presId="urn:microsoft.com/office/officeart/2008/layout/LinedList"/>
    <dgm:cxn modelId="{28507D00-1136-7141-82E5-63BF575F4680}" type="presParOf" srcId="{0B28B270-2566-354C-BE1D-5175AA1DE2F5}" destId="{3CADDC71-BD9C-554B-9CD3-3EBD1F07BA47}" srcOrd="2" destOrd="0" presId="urn:microsoft.com/office/officeart/2008/layout/LinedList"/>
    <dgm:cxn modelId="{A2CB1867-8E77-014D-9E05-4E6773378D09}" type="presParOf" srcId="{805E8294-AC3F-A241-8326-08E982B72579}" destId="{C312D45A-54CE-E94B-931F-5AC3BB461BC8}" srcOrd="5" destOrd="0" presId="urn:microsoft.com/office/officeart/2008/layout/LinedList"/>
    <dgm:cxn modelId="{1CA84776-E12B-954C-892B-FDE2F02F7185}" type="presParOf" srcId="{805E8294-AC3F-A241-8326-08E982B72579}" destId="{BF212E67-9685-6B42-92A1-76B1B01F8FEB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ADFEF-226D-1B42-94DD-CF30CFD40DAF}">
      <dsp:nvSpPr>
        <dsp:cNvPr id="0" name=""/>
        <dsp:cNvSpPr/>
      </dsp:nvSpPr>
      <dsp:spPr>
        <a:xfrm>
          <a:off x="0" y="24957"/>
          <a:ext cx="6171948" cy="26842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2800" kern="1200" dirty="0">
              <a:latin typeface="Arial Narrow" panose="020B0606020202030204" pitchFamily="34" charset="0"/>
            </a:rPr>
            <a:t>Una totalidad percibida cuyos elementos se</a:t>
          </a:r>
          <a:r>
            <a:rPr lang="ja-JP" sz="2800" kern="1200" dirty="0">
              <a:latin typeface="Arial Narrow" panose="020B0606020202030204" pitchFamily="34" charset="0"/>
            </a:rPr>
            <a:t>“</a:t>
          </a:r>
          <a:r>
            <a:rPr lang="es-UY" sz="2800" kern="1200" dirty="0">
              <a:latin typeface="Arial Narrow" panose="020B0606020202030204" pitchFamily="34" charset="0"/>
            </a:rPr>
            <a:t>aglomeran</a:t>
          </a:r>
          <a:r>
            <a:rPr lang="ja-JP" sz="2800" kern="1200" dirty="0">
              <a:latin typeface="Arial Narrow" panose="020B0606020202030204" pitchFamily="34" charset="0"/>
            </a:rPr>
            <a:t>”</a:t>
          </a:r>
          <a:r>
            <a:rPr lang="es-UY" sz="2800" kern="1200" dirty="0">
              <a:latin typeface="Arial Narrow" panose="020B0606020202030204" pitchFamily="34" charset="0"/>
            </a:rPr>
            <a:t> porque se afectan recíprocamente a lo largo del tiempo y operan con un propósito común. </a:t>
          </a:r>
          <a:endParaRPr lang="en-US" sz="2800" kern="1200" dirty="0">
            <a:latin typeface="Arial Narrow" panose="020B0606020202030204" pitchFamily="34" charset="0"/>
          </a:endParaRPr>
        </a:p>
      </dsp:txBody>
      <dsp:txXfrm>
        <a:off x="131035" y="155992"/>
        <a:ext cx="5909878" cy="2422202"/>
      </dsp:txXfrm>
    </dsp:sp>
    <dsp:sp modelId="{01A665FD-0772-BA45-AAC5-8DE449568F4E}">
      <dsp:nvSpPr>
        <dsp:cNvPr id="0" name=""/>
        <dsp:cNvSpPr/>
      </dsp:nvSpPr>
      <dsp:spPr>
        <a:xfrm>
          <a:off x="0" y="2789869"/>
          <a:ext cx="6171948" cy="2684272"/>
        </a:xfrm>
        <a:prstGeom prst="roundRect">
          <a:avLst/>
        </a:prstGeom>
        <a:solidFill>
          <a:schemeClr val="accent2">
            <a:hueOff val="2985083"/>
            <a:satOff val="7110"/>
            <a:lumOff val="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2800" i="1" kern="1200" dirty="0">
              <a:latin typeface="Arial Narrow" panose="020B0606020202030204" pitchFamily="34" charset="0"/>
            </a:rPr>
            <a:t>Ejemplos: organismos vivientes (todos),la atmósfera, las enfermedades, los nichos ecológicos, las fábricas, las reacciones químicas, las entidades políticas, las comunidades, las industrias, las familias, los equipos y todas las  organizaciones</a:t>
          </a:r>
          <a:endParaRPr lang="en-US" sz="2800" kern="1200" dirty="0">
            <a:latin typeface="Arial Narrow" panose="020B0606020202030204" pitchFamily="34" charset="0"/>
          </a:endParaRPr>
        </a:p>
      </dsp:txBody>
      <dsp:txXfrm>
        <a:off x="131035" y="2920904"/>
        <a:ext cx="5909878" cy="24222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49974-8B26-A248-A79E-72BE6520D40F}">
      <dsp:nvSpPr>
        <dsp:cNvPr id="0" name=""/>
        <dsp:cNvSpPr/>
      </dsp:nvSpPr>
      <dsp:spPr>
        <a:xfrm rot="5400000">
          <a:off x="6535378" y="-2906589"/>
          <a:ext cx="432493" cy="635447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Y" sz="1200" kern="1200">
              <a:latin typeface="Arial Narrow" panose="020B0606020202030204" pitchFamily="34" charset="0"/>
            </a:rPr>
            <a:t>El proceso con frecuencia empieza con una declaración inicial que es obra de un solo individuo, y que refleja sus sueños y las necesidades reales del mercado. </a:t>
          </a:r>
        </a:p>
      </dsp:txBody>
      <dsp:txXfrm rot="-5400000">
        <a:off x="3574390" y="75512"/>
        <a:ext cx="6333358" cy="390267"/>
      </dsp:txXfrm>
    </dsp:sp>
    <dsp:sp modelId="{380CAC08-8F70-A34B-AA22-78D3410A8810}">
      <dsp:nvSpPr>
        <dsp:cNvPr id="0" name=""/>
        <dsp:cNvSpPr/>
      </dsp:nvSpPr>
      <dsp:spPr>
        <a:xfrm>
          <a:off x="0" y="337"/>
          <a:ext cx="3574389" cy="5406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2100" kern="1200">
              <a:latin typeface="Arial Narrow" panose="020B0606020202030204" pitchFamily="34" charset="0"/>
            </a:rPr>
            <a:t>Primer borrador: </a:t>
          </a:r>
        </a:p>
      </dsp:txBody>
      <dsp:txXfrm>
        <a:off x="26391" y="26728"/>
        <a:ext cx="3521607" cy="487835"/>
      </dsp:txXfrm>
    </dsp:sp>
    <dsp:sp modelId="{F81C018F-DD97-D74C-92D2-49A7C5E5DB5A}">
      <dsp:nvSpPr>
        <dsp:cNvPr id="0" name=""/>
        <dsp:cNvSpPr/>
      </dsp:nvSpPr>
      <dsp:spPr>
        <a:xfrm rot="5400000">
          <a:off x="6535378" y="-2338941"/>
          <a:ext cx="432493" cy="635447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Y" sz="1200" kern="1200">
              <a:latin typeface="Arial Narrow" panose="020B0606020202030204" pitchFamily="34" charset="0"/>
            </a:rPr>
            <a:t>El primer borrador siempre es modificado con el paso del tiempo por la coalición conductora o por un grupo de personas todavía más numeroso. </a:t>
          </a:r>
        </a:p>
      </dsp:txBody>
      <dsp:txXfrm rot="-5400000">
        <a:off x="3574390" y="643160"/>
        <a:ext cx="6333358" cy="390267"/>
      </dsp:txXfrm>
    </dsp:sp>
    <dsp:sp modelId="{3173407D-B6AF-AA48-876D-E99644D9FC22}">
      <dsp:nvSpPr>
        <dsp:cNvPr id="0" name=""/>
        <dsp:cNvSpPr/>
      </dsp:nvSpPr>
      <dsp:spPr>
        <a:xfrm>
          <a:off x="0" y="567985"/>
          <a:ext cx="3574389" cy="54061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2100" kern="1200" dirty="0">
              <a:latin typeface="Arial Narrow" panose="020B0606020202030204" pitchFamily="34" charset="0"/>
            </a:rPr>
            <a:t>Función del equipo líder: </a:t>
          </a:r>
        </a:p>
      </dsp:txBody>
      <dsp:txXfrm>
        <a:off x="26391" y="594376"/>
        <a:ext cx="3521607" cy="487835"/>
      </dsp:txXfrm>
    </dsp:sp>
    <dsp:sp modelId="{C2EE4593-6FC7-8442-AB65-5F6D8DBC52A5}">
      <dsp:nvSpPr>
        <dsp:cNvPr id="0" name=""/>
        <dsp:cNvSpPr/>
      </dsp:nvSpPr>
      <dsp:spPr>
        <a:xfrm rot="5400000">
          <a:off x="6535378" y="-1771293"/>
          <a:ext cx="432493" cy="635447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Y" sz="1200" kern="1200">
              <a:latin typeface="Arial Narrow" panose="020B0606020202030204" pitchFamily="34" charset="0"/>
            </a:rPr>
            <a:t>El proceso de grupo jamás funciona bien si no existe aunque sea un nivel mínimo de trabajo en equipo efectivo. </a:t>
          </a:r>
        </a:p>
      </dsp:txBody>
      <dsp:txXfrm rot="-5400000">
        <a:off x="3574390" y="1210808"/>
        <a:ext cx="6333358" cy="390267"/>
      </dsp:txXfrm>
    </dsp:sp>
    <dsp:sp modelId="{3633D814-4D76-9B40-A6DA-475658DEA251}">
      <dsp:nvSpPr>
        <dsp:cNvPr id="0" name=""/>
        <dsp:cNvSpPr/>
      </dsp:nvSpPr>
      <dsp:spPr>
        <a:xfrm>
          <a:off x="0" y="1135633"/>
          <a:ext cx="3574389" cy="54061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2100" kern="1200">
              <a:latin typeface="Arial Narrow" panose="020B0606020202030204" pitchFamily="34" charset="0"/>
            </a:rPr>
            <a:t>Importancia del trabajo en equipo: </a:t>
          </a:r>
        </a:p>
      </dsp:txBody>
      <dsp:txXfrm>
        <a:off x="26391" y="1162024"/>
        <a:ext cx="3521607" cy="487835"/>
      </dsp:txXfrm>
    </dsp:sp>
    <dsp:sp modelId="{D352C31B-0615-3A4F-A9D9-0BD2F1B60307}">
      <dsp:nvSpPr>
        <dsp:cNvPr id="0" name=""/>
        <dsp:cNvSpPr/>
      </dsp:nvSpPr>
      <dsp:spPr>
        <a:xfrm rot="5400000">
          <a:off x="6535378" y="-1203645"/>
          <a:ext cx="432493" cy="6354471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Y" sz="1200" kern="1200">
              <a:latin typeface="Arial Narrow" panose="020B0606020202030204" pitchFamily="34" charset="0"/>
            </a:rPr>
            <a:t>Tanto el pensamiento analítico como una buena dosis de sueños resultan esenciales a lo largo de toda la actividad. </a:t>
          </a:r>
        </a:p>
      </dsp:txBody>
      <dsp:txXfrm rot="-5400000">
        <a:off x="3574390" y="1778456"/>
        <a:ext cx="6333358" cy="390267"/>
      </dsp:txXfrm>
    </dsp:sp>
    <dsp:sp modelId="{D528C96C-532C-904E-8494-B5B1FB013C1A}">
      <dsp:nvSpPr>
        <dsp:cNvPr id="0" name=""/>
        <dsp:cNvSpPr/>
      </dsp:nvSpPr>
      <dsp:spPr>
        <a:xfrm>
          <a:off x="0" y="1703281"/>
          <a:ext cx="3574389" cy="54061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2100" kern="1200">
              <a:latin typeface="Arial Narrow" panose="020B0606020202030204" pitchFamily="34" charset="0"/>
            </a:rPr>
            <a:t>Función del intelecto y el corazón: </a:t>
          </a:r>
        </a:p>
      </dsp:txBody>
      <dsp:txXfrm>
        <a:off x="26391" y="1729672"/>
        <a:ext cx="3521607" cy="487835"/>
      </dsp:txXfrm>
    </dsp:sp>
    <dsp:sp modelId="{A3CB8C4F-082C-3E42-90A5-1148E9804037}">
      <dsp:nvSpPr>
        <dsp:cNvPr id="0" name=""/>
        <dsp:cNvSpPr/>
      </dsp:nvSpPr>
      <dsp:spPr>
        <a:xfrm rot="5400000">
          <a:off x="6535378" y="-635996"/>
          <a:ext cx="432493" cy="6354471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Y" sz="1200" kern="1200">
              <a:latin typeface="Arial Narrow" panose="020B0606020202030204" pitchFamily="34" charset="0"/>
            </a:rPr>
            <a:t>La creación de la visión habitualmente constituye un proceso en el que se dan dos pasos hacia delante y uno hacia atrás, un movimiento hacia la izquierda y luego hacia la derecha. </a:t>
          </a:r>
        </a:p>
      </dsp:txBody>
      <dsp:txXfrm rot="-5400000">
        <a:off x="3574390" y="2346105"/>
        <a:ext cx="6333358" cy="390267"/>
      </dsp:txXfrm>
    </dsp:sp>
    <dsp:sp modelId="{DD8D2219-53F1-C342-94C4-C5FD6B31C79E}">
      <dsp:nvSpPr>
        <dsp:cNvPr id="0" name=""/>
        <dsp:cNvSpPr/>
      </dsp:nvSpPr>
      <dsp:spPr>
        <a:xfrm>
          <a:off x="0" y="2270930"/>
          <a:ext cx="3574389" cy="54061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2100" kern="1200">
              <a:latin typeface="Arial Narrow" panose="020B0606020202030204" pitchFamily="34" charset="0"/>
            </a:rPr>
            <a:t>Desorden del proceso: </a:t>
          </a:r>
        </a:p>
      </dsp:txBody>
      <dsp:txXfrm>
        <a:off x="26391" y="2297321"/>
        <a:ext cx="3521607" cy="487835"/>
      </dsp:txXfrm>
    </dsp:sp>
    <dsp:sp modelId="{4C7DF79C-E27E-FE4B-99E7-AC230278E710}">
      <dsp:nvSpPr>
        <dsp:cNvPr id="0" name=""/>
        <dsp:cNvSpPr/>
      </dsp:nvSpPr>
      <dsp:spPr>
        <a:xfrm rot="5400000">
          <a:off x="6535378" y="-68348"/>
          <a:ext cx="432493" cy="635447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Y" sz="1200" kern="1200">
              <a:latin typeface="Arial Narrow" panose="020B0606020202030204" pitchFamily="34" charset="0"/>
            </a:rPr>
            <a:t>La visión jamás se crea en una sola reunión. La actividad se toma meses, y en ocasiones años. </a:t>
          </a:r>
        </a:p>
      </dsp:txBody>
      <dsp:txXfrm rot="-5400000">
        <a:off x="3574390" y="2913753"/>
        <a:ext cx="6333358" cy="390267"/>
      </dsp:txXfrm>
    </dsp:sp>
    <dsp:sp modelId="{C8478A50-2B4F-7249-9300-59329871A6AA}">
      <dsp:nvSpPr>
        <dsp:cNvPr id="0" name=""/>
        <dsp:cNvSpPr/>
      </dsp:nvSpPr>
      <dsp:spPr>
        <a:xfrm>
          <a:off x="0" y="2838578"/>
          <a:ext cx="3574389" cy="5406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2100" kern="1200">
              <a:latin typeface="Arial Narrow" panose="020B0606020202030204" pitchFamily="34" charset="0"/>
            </a:rPr>
            <a:t>Lapso requerido: </a:t>
          </a:r>
        </a:p>
      </dsp:txBody>
      <dsp:txXfrm>
        <a:off x="26391" y="2864969"/>
        <a:ext cx="3521607" cy="487835"/>
      </dsp:txXfrm>
    </dsp:sp>
    <dsp:sp modelId="{195FCEE2-9DD4-1A46-B72D-3CFD85463CA2}">
      <dsp:nvSpPr>
        <dsp:cNvPr id="0" name=""/>
        <dsp:cNvSpPr/>
      </dsp:nvSpPr>
      <dsp:spPr>
        <a:xfrm rot="5400000">
          <a:off x="6535378" y="499299"/>
          <a:ext cx="432493" cy="635447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Y" sz="1200" kern="1200">
              <a:latin typeface="Arial Narrow" panose="020B0606020202030204" pitchFamily="34" charset="0"/>
            </a:rPr>
            <a:t>El proceso tiene como resultado una dirección para el futuro que resulta deseable, viable, centrada, flexible, y se puede comunicar en cinco minutos o menos. </a:t>
          </a:r>
        </a:p>
      </dsp:txBody>
      <dsp:txXfrm rot="-5400000">
        <a:off x="3574390" y="3481401"/>
        <a:ext cx="6333358" cy="390267"/>
      </dsp:txXfrm>
    </dsp:sp>
    <dsp:sp modelId="{78BF2A33-451E-2F4F-9112-A7D69B1B4807}">
      <dsp:nvSpPr>
        <dsp:cNvPr id="0" name=""/>
        <dsp:cNvSpPr/>
      </dsp:nvSpPr>
      <dsp:spPr>
        <a:xfrm>
          <a:off x="0" y="3406226"/>
          <a:ext cx="3574389" cy="54061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2100" kern="1200">
              <a:latin typeface="Arial Narrow" panose="020B0606020202030204" pitchFamily="34" charset="0"/>
            </a:rPr>
            <a:t>Producto final: </a:t>
          </a:r>
        </a:p>
      </dsp:txBody>
      <dsp:txXfrm>
        <a:off x="26391" y="3432617"/>
        <a:ext cx="3521607" cy="4878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494A7-136A-8D46-9883-C5458EE1A159}">
      <dsp:nvSpPr>
        <dsp:cNvPr id="0" name=""/>
        <dsp:cNvSpPr/>
      </dsp:nvSpPr>
      <dsp:spPr>
        <a:xfrm>
          <a:off x="0" y="99931"/>
          <a:ext cx="5304417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500" b="0" kern="1200">
              <a:latin typeface="Arial Narrow" panose="020B0606020202030204" pitchFamily="34" charset="0"/>
            </a:rPr>
            <a:t>La visión</a:t>
          </a:r>
          <a:endParaRPr lang="es-UY" sz="3500" b="0" kern="1200">
            <a:latin typeface="Arial Narrow" panose="020B0606020202030204" pitchFamily="34" charset="0"/>
          </a:endParaRPr>
        </a:p>
      </dsp:txBody>
      <dsp:txXfrm>
        <a:off x="39980" y="139911"/>
        <a:ext cx="5224457" cy="739039"/>
      </dsp:txXfrm>
    </dsp:sp>
    <dsp:sp modelId="{4FBFB46C-8989-A04D-8BE6-16A7D06A197E}">
      <dsp:nvSpPr>
        <dsp:cNvPr id="0" name=""/>
        <dsp:cNvSpPr/>
      </dsp:nvSpPr>
      <dsp:spPr>
        <a:xfrm>
          <a:off x="0" y="918931"/>
          <a:ext cx="5304417" cy="282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15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2700" b="0" kern="1200" dirty="0">
              <a:latin typeface="Arial Narrow" panose="020B0606020202030204" pitchFamily="34" charset="0"/>
            </a:rPr>
            <a:t>Concentrada en la ciudadanía</a:t>
          </a:r>
          <a:endParaRPr lang="es-UY" sz="2700" b="0" kern="1200" dirty="0">
            <a:latin typeface="Arial Narrow" panose="020B0606020202030204" pitchFamily="34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2700" b="0" kern="1200" dirty="0">
              <a:latin typeface="Arial Narrow" panose="020B0606020202030204" pitchFamily="34" charset="0"/>
            </a:rPr>
            <a:t>Otorga mayor responsabilidad y sentido de propósito a los empleados de niveles más bajos</a:t>
          </a:r>
          <a:endParaRPr lang="es-UY" sz="2700" b="0" kern="1200" dirty="0">
            <a:latin typeface="Arial Narrow" panose="020B0606020202030204" pitchFamily="34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2700" b="0" kern="1200" dirty="0">
              <a:latin typeface="Arial Narrow" panose="020B0606020202030204" pitchFamily="34" charset="0"/>
            </a:rPr>
            <a:t>Aumenta la efectividad (eficiencia y eficacia)</a:t>
          </a:r>
          <a:endParaRPr lang="es-UY" sz="2700" b="0" kern="1200" dirty="0">
            <a:latin typeface="Arial Narrow" panose="020B0606020202030204" pitchFamily="34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2700" b="0" kern="1200" dirty="0">
              <a:latin typeface="Arial Narrow" panose="020B0606020202030204" pitchFamily="34" charset="0"/>
            </a:rPr>
            <a:t>Agiliza, acelera, promueve el cambio</a:t>
          </a:r>
          <a:endParaRPr lang="es-UY" sz="2700" b="0" kern="1200" dirty="0">
            <a:latin typeface="Arial Narrow" panose="020B0606020202030204" pitchFamily="34" charset="0"/>
          </a:endParaRPr>
        </a:p>
      </dsp:txBody>
      <dsp:txXfrm>
        <a:off x="0" y="918931"/>
        <a:ext cx="5304417" cy="28255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44957-FBB7-C440-9E9D-ED24C13F869D}">
      <dsp:nvSpPr>
        <dsp:cNvPr id="0" name=""/>
        <dsp:cNvSpPr/>
      </dsp:nvSpPr>
      <dsp:spPr>
        <a:xfrm>
          <a:off x="0" y="113210"/>
          <a:ext cx="5219700" cy="816075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500" kern="1200" dirty="0">
              <a:latin typeface="Arial Narrow" panose="020B0606020202030204" pitchFamily="34" charset="0"/>
            </a:rPr>
            <a:t>La estructura</a:t>
          </a:r>
          <a:endParaRPr lang="es-UY" sz="3500" kern="1200" dirty="0">
            <a:latin typeface="Arial Narrow" panose="020B0606020202030204" pitchFamily="34" charset="0"/>
          </a:endParaRPr>
        </a:p>
      </dsp:txBody>
      <dsp:txXfrm>
        <a:off x="39837" y="153047"/>
        <a:ext cx="5140026" cy="736401"/>
      </dsp:txXfrm>
    </dsp:sp>
    <dsp:sp modelId="{7A88A0E0-91BC-FA44-BBFE-A7618A2CFCA8}">
      <dsp:nvSpPr>
        <dsp:cNvPr id="0" name=""/>
        <dsp:cNvSpPr/>
      </dsp:nvSpPr>
      <dsp:spPr>
        <a:xfrm>
          <a:off x="0" y="1046844"/>
          <a:ext cx="5219700" cy="256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725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2400" kern="1200" dirty="0">
              <a:latin typeface="Arial Narrow" panose="020B0606020202030204" pitchFamily="34" charset="0"/>
            </a:rPr>
            <a:t>Fragmenta recursos y responsabilidades</a:t>
          </a:r>
          <a:endParaRPr lang="es-UY" sz="2400" kern="1200" dirty="0">
            <a:latin typeface="Arial Narrow" panose="020B060602020203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2400" kern="1200" dirty="0">
              <a:latin typeface="Arial Narrow" panose="020B0606020202030204" pitchFamily="34" charset="0"/>
            </a:rPr>
            <a:t>Favorece la visión de “chacras” y la búsqueda de culpables en otros</a:t>
          </a:r>
          <a:endParaRPr lang="es-UY" sz="2400" kern="1200" dirty="0">
            <a:latin typeface="Arial Narrow" panose="020B060602020203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2400" kern="1200" dirty="0">
              <a:latin typeface="Arial Narrow" panose="020B0606020202030204" pitchFamily="34" charset="0"/>
            </a:rPr>
            <a:t>Mayor lentitud en la toma de decisiones y su ejecución</a:t>
          </a:r>
          <a:endParaRPr lang="es-UY" sz="2400" kern="1200" dirty="0">
            <a:latin typeface="Arial Narrow" panose="020B060602020203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2400" kern="1200" dirty="0">
              <a:latin typeface="Arial Narrow" panose="020B0606020202030204" pitchFamily="34" charset="0"/>
            </a:rPr>
            <a:t>Se retardan los procesos</a:t>
          </a:r>
          <a:endParaRPr lang="es-UY" sz="2400" kern="1200" dirty="0">
            <a:latin typeface="Arial Narrow" panose="020B060602020203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2400" kern="1200" dirty="0">
              <a:latin typeface="Arial Narrow" panose="020B0606020202030204" pitchFamily="34" charset="0"/>
            </a:rPr>
            <a:t>Insatisfacción de los destinatarios</a:t>
          </a:r>
          <a:endParaRPr lang="es-UY" sz="2400" kern="1200" dirty="0">
            <a:latin typeface="Arial Narrow" panose="020B0606020202030204" pitchFamily="34" charset="0"/>
          </a:endParaRPr>
        </a:p>
      </dsp:txBody>
      <dsp:txXfrm>
        <a:off x="0" y="1046844"/>
        <a:ext cx="5219700" cy="2566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E0DE3-7A8E-324B-B765-8AD1E2FE3175}">
      <dsp:nvSpPr>
        <dsp:cNvPr id="0" name=""/>
        <dsp:cNvSpPr/>
      </dsp:nvSpPr>
      <dsp:spPr>
        <a:xfrm>
          <a:off x="0" y="0"/>
          <a:ext cx="629629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FC0A2A-8BE4-8E4D-9BCA-77300691E9CD}">
      <dsp:nvSpPr>
        <dsp:cNvPr id="0" name=""/>
        <dsp:cNvSpPr/>
      </dsp:nvSpPr>
      <dsp:spPr>
        <a:xfrm>
          <a:off x="0" y="0"/>
          <a:ext cx="1259259" cy="5410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PENSANDO EN LA CREACIÓN DE VALOR PÚBLICO PARA LA CIUDADANÍA </a:t>
          </a:r>
          <a:endParaRPr lang="en-US" sz="17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0" y="0"/>
        <a:ext cx="1259259" cy="5410200"/>
      </dsp:txXfrm>
    </dsp:sp>
    <dsp:sp modelId="{1CC0053E-491A-1140-AA46-C1F2A771C39F}">
      <dsp:nvSpPr>
        <dsp:cNvPr id="0" name=""/>
        <dsp:cNvSpPr/>
      </dsp:nvSpPr>
      <dsp:spPr>
        <a:xfrm>
          <a:off x="1353703" y="125744"/>
          <a:ext cx="4942593" cy="2514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400" kern="1200" dirty="0">
              <a:solidFill>
                <a:schemeClr val="tx1"/>
              </a:solidFill>
              <a:latin typeface="Arial Narrow" panose="020B0606020202030204" pitchFamily="34" charset="0"/>
            </a:rPr>
            <a:t>¿Cuáles son los principales desafíos que encuentras en las estructuras organizacionales?</a:t>
          </a:r>
          <a:endParaRPr lang="en-US" sz="34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353703" y="125744"/>
        <a:ext cx="4942593" cy="2514897"/>
      </dsp:txXfrm>
    </dsp:sp>
    <dsp:sp modelId="{43A8F931-502D-2143-A185-E63A17BCE2F2}">
      <dsp:nvSpPr>
        <dsp:cNvPr id="0" name=""/>
        <dsp:cNvSpPr/>
      </dsp:nvSpPr>
      <dsp:spPr>
        <a:xfrm>
          <a:off x="1259259" y="2640642"/>
          <a:ext cx="503703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208EC-6CE7-4D4B-A98F-1B271E0752C8}">
      <dsp:nvSpPr>
        <dsp:cNvPr id="0" name=""/>
        <dsp:cNvSpPr/>
      </dsp:nvSpPr>
      <dsp:spPr>
        <a:xfrm>
          <a:off x="1353703" y="2766387"/>
          <a:ext cx="4942593" cy="2514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400" b="0" kern="1200" dirty="0">
              <a:solidFill>
                <a:schemeClr val="tx1"/>
              </a:solidFill>
              <a:latin typeface="Arial Narrow" panose="020B0606020202030204" pitchFamily="34" charset="0"/>
            </a:rPr>
            <a:t>¿Cómo las personas podemos generar cambios en las organizaciones que aporten valor a la ciudadanía?</a:t>
          </a:r>
          <a:endParaRPr lang="en-US" sz="3400" b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353703" y="2766387"/>
        <a:ext cx="4942593" cy="2514897"/>
      </dsp:txXfrm>
    </dsp:sp>
    <dsp:sp modelId="{C312D45A-54CE-E94B-931F-5AC3BB461BC8}">
      <dsp:nvSpPr>
        <dsp:cNvPr id="0" name=""/>
        <dsp:cNvSpPr/>
      </dsp:nvSpPr>
      <dsp:spPr>
        <a:xfrm>
          <a:off x="1259259" y="5281285"/>
          <a:ext cx="503703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ACB0E-B2E4-45B8-AEE1-26545E650560}" type="datetimeFigureOut">
              <a:rPr lang="es-UY" smtClean="0"/>
              <a:t>23/7/2021</a:t>
            </a:fld>
            <a:endParaRPr lang="es-U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438BC-2693-40DF-ACEC-C422D655472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777930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1D574-779E-6748-BC21-830EBF5FF12F}" type="datetimeFigureOut">
              <a:rPr lang="es-ES_tradnl" smtClean="0"/>
              <a:t>23/07/2021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A0171-C4B2-8142-A4CC-AC298D4964A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42150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A0171-C4B2-8142-A4CC-AC298D4964A2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9610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eaLnBrk="1"/>
            <a:fld id="{070DE58A-9520-42BA-8AB1-E60A1D2F9876}" type="slidenum">
              <a:rPr lang="es-UY" altLang="es-UY" smtClean="0">
                <a:solidFill>
                  <a:srgbClr val="000000"/>
                </a:solidFill>
                <a:latin typeface="Times New Roman" panose="02020603050405020304" pitchFamily="18" charset="0"/>
              </a:rPr>
              <a:t>20</a:t>
            </a:fld>
            <a:endParaRPr lang="es-UY" altLang="es-UY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UY" altLang="es-UY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9330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UY" altLang="es-UY">
              <a:latin typeface="Times" pitchFamily="2" charset="0"/>
              <a:ea typeface="MS PGothic" panose="020B0600070205080204" charset="-128"/>
            </a:endParaRPr>
          </a:p>
        </p:txBody>
      </p:sp>
      <p:sp>
        <p:nvSpPr>
          <p:cNvPr id="99331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" pitchFamily="2" charset="0"/>
                <a:ea typeface="MS PGothic" panose="020B0600070205080204" charset="-128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" pitchFamily="2" charset="0"/>
                <a:ea typeface="MS PGothic" panose="020B0600070205080204" charset="-128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" pitchFamily="2" charset="0"/>
                <a:ea typeface="MS PGothic" panose="020B0600070205080204" charset="-128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" pitchFamily="2" charset="0"/>
                <a:ea typeface="MS PGothic" panose="020B0600070205080204" charset="-128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" pitchFamily="2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" pitchFamily="2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" pitchFamily="2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" pitchFamily="2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" pitchFamily="2" charset="0"/>
                <a:ea typeface="MS PGothic" panose="020B0600070205080204" charset="-128"/>
              </a:defRPr>
            </a:lvl9pPr>
          </a:lstStyle>
          <a:p>
            <a:fld id="{2C259DE9-ABBD-0C4B-9555-B0B7750FFC08}" type="slidenum">
              <a:rPr lang="es-ES" altLang="es-UY" sz="1200" u="none"/>
              <a:t>22</a:t>
            </a:fld>
            <a:endParaRPr lang="es-ES" altLang="es-UY" sz="1200" u="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805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/>
          </a:p>
        </p:txBody>
      </p:sp>
      <p:sp>
        <p:nvSpPr>
          <p:cNvPr id="2580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FDB355-8EA3-9343-8CC2-BD8B24FF1D9D}" type="slidenum">
              <a:rPr lang="es-UY"/>
              <a:pPr eaLnBrk="1" hangingPunct="1"/>
              <a:t>27</a:t>
            </a:fld>
            <a:endParaRPr lang="es-UY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5651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dirty="0"/>
              <a:t>Barreras, cultura y clima organizacional</a:t>
            </a:r>
          </a:p>
          <a:p>
            <a:pPr eaLnBrk="1" hangingPunct="1"/>
            <a:r>
              <a:rPr lang="es-ES" dirty="0"/>
              <a:t>Presiones: sindicato y competencia</a:t>
            </a:r>
          </a:p>
          <a:p>
            <a:pPr eaLnBrk="1" hangingPunct="1"/>
            <a:r>
              <a:rPr lang="es-ES" dirty="0"/>
              <a:t>Presión, diversificación en el mercado,</a:t>
            </a:r>
            <a:r>
              <a:rPr lang="es-ES" baseline="0" dirty="0"/>
              <a:t> así amplío mi carera de clientes. </a:t>
            </a:r>
          </a:p>
          <a:p>
            <a:pPr eaLnBrk="1" hangingPunct="1"/>
            <a:r>
              <a:rPr lang="es-ES" baseline="0" dirty="0"/>
              <a:t>Foco en el cliente, hay que adaptarse, el miedo la comodidad salir de la zona de </a:t>
            </a:r>
            <a:r>
              <a:rPr lang="es-ES" baseline="0" dirty="0" err="1"/>
              <a:t>confor</a:t>
            </a:r>
            <a:r>
              <a:rPr lang="es-ES" baseline="0" dirty="0"/>
              <a:t>. </a:t>
            </a:r>
          </a:p>
          <a:p>
            <a:pPr eaLnBrk="1" hangingPunct="1"/>
            <a:r>
              <a:rPr lang="es-ES" baseline="0" dirty="0"/>
              <a:t>La globalización</a:t>
            </a:r>
          </a:p>
          <a:p>
            <a:pPr eaLnBrk="1" hangingPunct="1"/>
            <a:r>
              <a:rPr lang="es-ES" baseline="0" dirty="0"/>
              <a:t>Apoyo de la dirección juega como barrera o presión para cambiar (ambos lados)</a:t>
            </a:r>
          </a:p>
          <a:p>
            <a:pPr eaLnBrk="1" hangingPunct="1"/>
            <a:r>
              <a:rPr lang="es-ES" baseline="0" dirty="0"/>
              <a:t>La comunicación interna </a:t>
            </a:r>
          </a:p>
          <a:p>
            <a:pPr eaLnBrk="1" hangingPunct="1"/>
            <a:r>
              <a:rPr lang="es-ES" baseline="0" dirty="0"/>
              <a:t>La no participación de los empleados</a:t>
            </a:r>
          </a:p>
          <a:p>
            <a:pPr eaLnBrk="1" hangingPunct="1"/>
            <a:r>
              <a:rPr lang="es-ES" baseline="0" dirty="0"/>
              <a:t>Baja rentabilidad. </a:t>
            </a:r>
          </a:p>
          <a:p>
            <a:pPr eaLnBrk="1" hangingPunct="1"/>
            <a:r>
              <a:rPr lang="es-ES" baseline="0" dirty="0"/>
              <a:t>Tecnología, opinión publica, </a:t>
            </a:r>
          </a:p>
          <a:p>
            <a:pPr eaLnBrk="1" hangingPunct="1"/>
            <a:r>
              <a:rPr lang="es-ES" baseline="0" dirty="0"/>
              <a:t>Estructuras o cambios de procedimientos</a:t>
            </a:r>
          </a:p>
          <a:p>
            <a:pPr eaLnBrk="1" hangingPunct="1"/>
            <a:r>
              <a:rPr lang="es-ES" baseline="0" dirty="0"/>
              <a:t>Incremento en la conciencia y niveles de </a:t>
            </a:r>
            <a:r>
              <a:rPr lang="es-ES" baseline="0" dirty="0" err="1"/>
              <a:t>participacion</a:t>
            </a:r>
            <a:r>
              <a:rPr lang="es-ES" baseline="0" dirty="0"/>
              <a:t> de los clientes. </a:t>
            </a:r>
            <a:r>
              <a:rPr lang="es-ES" baseline="0" dirty="0" err="1"/>
              <a:t>M´sa</a:t>
            </a:r>
            <a:r>
              <a:rPr lang="es-ES" baseline="0" dirty="0"/>
              <a:t> información, la </a:t>
            </a:r>
            <a:r>
              <a:rPr lang="es-ES" baseline="0" dirty="0" err="1"/>
              <a:t>resopnsabilidad</a:t>
            </a:r>
            <a:r>
              <a:rPr lang="es-ES" baseline="0" dirty="0"/>
              <a:t> ciudadana. Como consumidores si nos enteramos de que pagan 3 pesos no compramos. </a:t>
            </a:r>
          </a:p>
          <a:p>
            <a:pPr eaLnBrk="1" hangingPunct="1"/>
            <a:r>
              <a:rPr lang="es-ES" baseline="0" dirty="0"/>
              <a:t>Falta de visión sistémica </a:t>
            </a:r>
          </a:p>
          <a:p>
            <a:pPr eaLnBrk="1" hangingPunct="1"/>
            <a:r>
              <a:rPr lang="es-ES" baseline="0" dirty="0"/>
              <a:t>Inmediatez esperada de los resultados. </a:t>
            </a:r>
          </a:p>
          <a:p>
            <a:pPr eaLnBrk="1" hangingPunct="1"/>
            <a:r>
              <a:rPr lang="es-ES" baseline="0" dirty="0"/>
              <a:t>Luchas de poder, </a:t>
            </a:r>
          </a:p>
          <a:p>
            <a:pPr eaLnBrk="1" hangingPunct="1"/>
            <a:r>
              <a:rPr lang="es-ES" baseline="0" dirty="0"/>
              <a:t>Falta de objetivos y de estrategias. </a:t>
            </a:r>
          </a:p>
          <a:p>
            <a:pPr eaLnBrk="1" hangingPunct="1"/>
            <a:r>
              <a:rPr lang="es-ES" baseline="0" dirty="0"/>
              <a:t>Diferencias culturales</a:t>
            </a:r>
          </a:p>
          <a:p>
            <a:pPr eaLnBrk="1" hangingPunct="1"/>
            <a:r>
              <a:rPr lang="es-ES" baseline="0" dirty="0"/>
              <a:t>Falta de confianza</a:t>
            </a:r>
          </a:p>
          <a:p>
            <a:pPr eaLnBrk="1" hangingPunct="1"/>
            <a:r>
              <a:rPr lang="es-ES" baseline="0" dirty="0"/>
              <a:t>Burocracia</a:t>
            </a:r>
          </a:p>
          <a:p>
            <a:pPr eaLnBrk="1" hangingPunct="1"/>
            <a:r>
              <a:rPr lang="es-ES" baseline="0" dirty="0"/>
              <a:t>Apego al éxito.</a:t>
            </a:r>
          </a:p>
        </p:txBody>
      </p:sp>
      <p:sp>
        <p:nvSpPr>
          <p:cNvPr id="1556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eaLnBrk="1" hangingPunct="1"/>
            <a:fld id="{85C71F38-EA6C-EF46-B31A-6FBC940983DB}" type="slidenum">
              <a:rPr lang="es-UY"/>
              <a:t>2</a:t>
            </a:fld>
            <a:endParaRPr lang="es-UY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3955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b="1" dirty="0">
                <a:solidFill>
                  <a:srgbClr val="FF0000"/>
                </a:solidFill>
              </a:rPr>
              <a:t>210319</a:t>
            </a:r>
          </a:p>
        </p:txBody>
      </p:sp>
      <p:sp>
        <p:nvSpPr>
          <p:cNvPr id="2539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eaLnBrk="1" hangingPunct="1"/>
            <a:fld id="{CE552130-1C3E-9D4D-B5A3-87227ACC456B}" type="slidenum">
              <a:rPr lang="es-UY"/>
              <a:t>3</a:t>
            </a:fld>
            <a:endParaRPr lang="es-UY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937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/>
          </a:p>
        </p:txBody>
      </p:sp>
      <p:sp>
        <p:nvSpPr>
          <p:cNvPr id="2293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2531C8A-0B65-6A40-9449-CD7CF989020A}" type="slidenum">
              <a:rPr lang="es-ES"/>
              <a:pPr eaLnBrk="1" hangingPunct="1"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28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lang="es-UY" sz="1200" dirty="0">
                <a:latin typeface="Arial" charset="0"/>
              </a:rPr>
              <a:t>Ejercicio1.-: lista de factores que componen un avión, desde la perspectiva de un pasajero, de un ingeniero de mantenimiento y de administrador.</a:t>
            </a:r>
          </a:p>
          <a:p>
            <a:pPr marL="0" indent="0" algn="l" eaLnBrk="1" hangingPunct="1">
              <a:lnSpc>
                <a:spcPct val="80000"/>
              </a:lnSpc>
              <a:buFont typeface="Wingdings" charset="0"/>
              <a:buNone/>
            </a:pPr>
            <a:endParaRPr lang="es-UY" sz="1200" dirty="0">
              <a:latin typeface="Arial" charset="0"/>
            </a:endParaRPr>
          </a:p>
          <a:p>
            <a:pPr marL="0" indent="0" algn="l" eaLnBrk="1" hangingPunct="1">
              <a:lnSpc>
                <a:spcPct val="80000"/>
              </a:lnSpc>
              <a:buFont typeface="Wingdings" charset="0"/>
              <a:buNone/>
            </a:pPr>
            <a:r>
              <a:rPr lang="es-UY" sz="1200" dirty="0">
                <a:latin typeface="Arial" charset="0"/>
              </a:rPr>
              <a:t>Ejercicio2: Aplicando el concepto a las organizaciones:</a:t>
            </a:r>
          </a:p>
          <a:p>
            <a:pPr marL="0" indent="0" algn="r" eaLnBrk="1" hangingPunct="1">
              <a:lnSpc>
                <a:spcPct val="80000"/>
              </a:lnSpc>
              <a:buFont typeface="Wingdings" charset="0"/>
              <a:buNone/>
            </a:pPr>
            <a:r>
              <a:rPr lang="es-UY" sz="1200" dirty="0">
                <a:latin typeface="Arial" charset="0"/>
              </a:rPr>
              <a:t>Lista de factores que componen una organización desde la perspectiva de un gerente financiero, de un gerente comercial y de un gerente de recursos humanos</a:t>
            </a:r>
          </a:p>
          <a:p>
            <a:pPr eaLnBrk="1" hangingPunct="1"/>
            <a:endParaRPr lang="es-ES" dirty="0"/>
          </a:p>
        </p:txBody>
      </p:sp>
      <p:sp>
        <p:nvSpPr>
          <p:cNvPr id="2252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4BD0CD-200E-5344-B0CA-0C4ABDE2CFBC}" type="slidenum">
              <a:rPr lang="es-ES"/>
              <a:pPr eaLnBrk="1" hangingPunct="1"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630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/>
          </a:p>
        </p:txBody>
      </p:sp>
      <p:sp>
        <p:nvSpPr>
          <p:cNvPr id="2263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4BA836-13AA-FB44-BF6E-A6FF4DDF6ACB}" type="slidenum">
              <a:rPr lang="es-UY"/>
              <a:pPr eaLnBrk="1" hangingPunct="1"/>
              <a:t>6</a:t>
            </a:fld>
            <a:endParaRPr lang="es-UY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64DA4-0786-5C42-A324-A133143799AF}" type="slidenum">
              <a:rPr lang="es-ES_tradnl" smtClean="0"/>
              <a:pPr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81092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imagen de diapositiva 1">
            <a:extLst>
              <a:ext uri="{FF2B5EF4-FFF2-40B4-BE49-F238E27FC236}">
                <a16:creationId xmlns:a16="http://schemas.microsoft.com/office/drawing/2014/main" id="{0023B7B4-DC69-4590-B7BE-4119F34B28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Marcador de notas 2">
            <a:extLst>
              <a:ext uri="{FF2B5EF4-FFF2-40B4-BE49-F238E27FC236}">
                <a16:creationId xmlns:a16="http://schemas.microsoft.com/office/drawing/2014/main" id="{286BB057-4CFB-4D1E-876B-232BBE4DA7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s-UY" dirty="0"/>
              <a:t>Incluir</a:t>
            </a:r>
            <a:r>
              <a:rPr lang="en-US" altLang="es-UY" baseline="0" dirty="0"/>
              <a:t> </a:t>
            </a:r>
            <a:r>
              <a:rPr lang="en-US" altLang="es-UY" dirty="0"/>
              <a:t>Definicion</a:t>
            </a:r>
            <a:r>
              <a:rPr lang="en-US" altLang="es-UY" baseline="0" dirty="0"/>
              <a:t> de Mision y Vision – </a:t>
            </a:r>
            <a:r>
              <a:rPr lang="en-US" altLang="es-UY" baseline="0" dirty="0" err="1"/>
              <a:t>ejemplo</a:t>
            </a:r>
            <a:r>
              <a:rPr lang="en-US" altLang="es-UY" baseline="0" dirty="0"/>
              <a:t> de </a:t>
            </a:r>
            <a:r>
              <a:rPr lang="en-US" altLang="es-UY" baseline="0" dirty="0" err="1"/>
              <a:t>Catedral</a:t>
            </a:r>
            <a:r>
              <a:rPr lang="en-US" altLang="es-UY" baseline="0" dirty="0"/>
              <a:t>.</a:t>
            </a:r>
          </a:p>
          <a:p>
            <a:endParaRPr lang="en-US" altLang="es-UY" baseline="0" dirty="0"/>
          </a:p>
          <a:p>
            <a:endParaRPr lang="en-US" altLang="es-UY" dirty="0"/>
          </a:p>
        </p:txBody>
      </p:sp>
      <p:sp>
        <p:nvSpPr>
          <p:cNvPr id="25604" name="Marcador de número de diapositiva 3">
            <a:extLst>
              <a:ext uri="{FF2B5EF4-FFF2-40B4-BE49-F238E27FC236}">
                <a16:creationId xmlns:a16="http://schemas.microsoft.com/office/drawing/2014/main" id="{D6DEA773-351E-46C4-BBB5-31151DEC67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4809D75-A787-4718-8FFA-573250475526}" type="slidenum">
              <a:rPr lang="es-UY" altLang="es-ES"/>
              <a:pPr/>
              <a:t>11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2410797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imagen de diapositiva 1">
            <a:extLst>
              <a:ext uri="{FF2B5EF4-FFF2-40B4-BE49-F238E27FC236}">
                <a16:creationId xmlns:a16="http://schemas.microsoft.com/office/drawing/2014/main" id="{0023B7B4-DC69-4590-B7BE-4119F34B28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Marcador de notas 2">
            <a:extLst>
              <a:ext uri="{FF2B5EF4-FFF2-40B4-BE49-F238E27FC236}">
                <a16:creationId xmlns:a16="http://schemas.microsoft.com/office/drawing/2014/main" id="{286BB057-4CFB-4D1E-876B-232BBE4DA7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s-UY" dirty="0"/>
              <a:t>Incluir</a:t>
            </a:r>
            <a:r>
              <a:rPr lang="en-US" altLang="es-UY" baseline="0" dirty="0"/>
              <a:t> </a:t>
            </a:r>
            <a:r>
              <a:rPr lang="en-US" altLang="es-UY" dirty="0"/>
              <a:t>Definicion</a:t>
            </a:r>
            <a:r>
              <a:rPr lang="en-US" altLang="es-UY" baseline="0" dirty="0"/>
              <a:t> de Mision y Vision – </a:t>
            </a:r>
            <a:r>
              <a:rPr lang="en-US" altLang="es-UY" baseline="0" dirty="0" err="1"/>
              <a:t>ejemplo</a:t>
            </a:r>
            <a:r>
              <a:rPr lang="en-US" altLang="es-UY" baseline="0" dirty="0"/>
              <a:t> de </a:t>
            </a:r>
            <a:r>
              <a:rPr lang="en-US" altLang="es-UY" baseline="0" dirty="0" err="1"/>
              <a:t>Catedral</a:t>
            </a:r>
            <a:r>
              <a:rPr lang="en-US" altLang="es-UY" baseline="0" dirty="0"/>
              <a:t>.</a:t>
            </a:r>
          </a:p>
          <a:p>
            <a:endParaRPr lang="en-US" altLang="es-UY" baseline="0" dirty="0"/>
          </a:p>
          <a:p>
            <a:endParaRPr lang="en-US" altLang="es-UY" dirty="0"/>
          </a:p>
        </p:txBody>
      </p:sp>
      <p:sp>
        <p:nvSpPr>
          <p:cNvPr id="25604" name="Marcador de número de diapositiva 3">
            <a:extLst>
              <a:ext uri="{FF2B5EF4-FFF2-40B4-BE49-F238E27FC236}">
                <a16:creationId xmlns:a16="http://schemas.microsoft.com/office/drawing/2014/main" id="{D6DEA773-351E-46C4-BBB5-31151DEC67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4809D75-A787-4718-8FFA-573250475526}" type="slidenum">
              <a:rPr lang="es-UY" altLang="es-ES"/>
              <a:pPr/>
              <a:t>18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2672839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A89C-B87A-4470-9872-49C3455ECF6A}" type="datetime1">
              <a:rPr lang="es-UY" smtClean="0"/>
              <a:t>23/7/2021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84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8F53-49DE-4238-B513-222B53B17D06}" type="datetime1">
              <a:rPr lang="es-UY" smtClean="0"/>
              <a:t>23/7/2021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802937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28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8836-97FB-4676-BF36-F5CB4565BEB1}" type="datetime1">
              <a:rPr lang="es-UY" smtClean="0"/>
              <a:t>23/7/2021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802937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94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s-UY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CAA60-F3C0-4C01-AEEF-0EEB823EF36F}" type="datetime1">
              <a:rPr lang="es-UY" smtClean="0"/>
              <a:t>23/7/2021</a:t>
            </a:fld>
            <a:endParaRPr lang="es-U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15383" y="6356350"/>
            <a:ext cx="802937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111D0-B79B-4F48-A1C5-714443D1DB0A}" type="slidenum">
              <a:rPr lang="es-UY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81893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0383-DAB8-4F4F-9AEA-4FA8AC8E5D53}" type="datetime1">
              <a:rPr lang="es-UY" smtClean="0"/>
              <a:t>23/7/2021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98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3973-14A8-4498-8216-4188AF1DBD13}" type="datetime1">
              <a:rPr lang="es-UY" smtClean="0"/>
              <a:t>23/7/2021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802937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5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298C-53E0-46C8-9897-632CC90F3310}" type="datetime1">
              <a:rPr lang="es-UY" smtClean="0"/>
              <a:t>23/7/2021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802937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6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2AB0-9A5C-4B0D-A8B1-C22C9BD15E62}" type="datetime1">
              <a:rPr lang="es-UY" smtClean="0"/>
              <a:t>23/7/2021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4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5F26-02F9-484E-8747-6935EFF7B88E}" type="datetime1">
              <a:rPr lang="es-UY" smtClean="0"/>
              <a:t>23/7/2021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802937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6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3C3F-67B3-43CB-A822-D4407CB4CDCA}" type="datetime1">
              <a:rPr lang="es-UY" smtClean="0"/>
              <a:t>23/7/2021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802937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5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2D93-E3CD-4208-AD1F-8ECBBC3C4C3B}" type="datetime1">
              <a:rPr lang="es-UY" smtClean="0"/>
              <a:t>23/7/2021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802937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48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CE7D-DEA4-4C90-AC2B-6FC0674D699A}" type="datetime1">
              <a:rPr lang="es-UY" smtClean="0"/>
              <a:t>23/7/2021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802937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6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CFAF81A4-A8F4-48A2-B5DD-BEBC2BB3CFE3}" type="datetime1">
              <a:rPr lang="es-UY" smtClean="0"/>
              <a:t>23/7/2021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 userDrawn="1"/>
        </p:nvSpPr>
        <p:spPr>
          <a:xfrm>
            <a:off x="700635" y="6356350"/>
            <a:ext cx="87104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smtClean="0"/>
              <a:t>Charla: </a:t>
            </a:r>
            <a:r>
              <a:rPr lang="es-ES_tradnl" sz="1050" b="1" dirty="0" smtClean="0">
                <a:latin typeface="Arial Narrow" panose="020B0606020202030204" pitchFamily="34" charset="0"/>
              </a:rPr>
              <a:t>Diseño organizacional para la creación de valor público  </a:t>
            </a:r>
            <a:r>
              <a:rPr lang="es-ES_tradnl" sz="1050" b="1" i="1" dirty="0" err="1" smtClean="0">
                <a:latin typeface="Arial Narrow" panose="020B0606020202030204" pitchFamily="34" charset="0"/>
              </a:rPr>
              <a:t>Ps</a:t>
            </a:r>
            <a:r>
              <a:rPr lang="es-ES_tradnl" sz="1050" b="1" i="1" dirty="0" smtClean="0">
                <a:latin typeface="Arial Narrow" panose="020B0606020202030204" pitchFamily="34" charset="0"/>
              </a:rPr>
              <a:t>. Ricardo Chiesa MBA. Comunidad de Gestión del Cambio AGESIC. 21 Julio 2021</a:t>
            </a:r>
          </a:p>
          <a:p>
            <a:r>
              <a:rPr lang="es-ES_tradnl" sz="1050" b="1" dirty="0" smtClean="0">
                <a:latin typeface="Arial Narrow" panose="020B0606020202030204" pitchFamily="34" charset="0"/>
              </a:rPr>
              <a:t> 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49129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74" r:id="rId1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CB65D0-496F-4797-A015-C85839E35D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iguras talladas de seres humanos coloridas">
            <a:extLst>
              <a:ext uri="{FF2B5EF4-FFF2-40B4-BE49-F238E27FC236}">
                <a16:creationId xmlns:a16="http://schemas.microsoft.com/office/drawing/2014/main" id="{E84789B6-A3E8-4D45-B6DD-294563E42A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53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D2C779-8883-4E5F-A170-0F464918C1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FD6E943-8D65-324C-9EB7-AE0F3AED5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3541" y="990599"/>
            <a:ext cx="5619054" cy="4849091"/>
          </a:xfrm>
        </p:spPr>
        <p:txBody>
          <a:bodyPr anchor="ctr">
            <a:normAutofit/>
          </a:bodyPr>
          <a:lstStyle/>
          <a:p>
            <a:pPr algn="r"/>
            <a:r>
              <a:rPr lang="es-ES_tradnl" dirty="0">
                <a:solidFill>
                  <a:srgbClr val="FFFFFF"/>
                </a:solidFill>
                <a:latin typeface="Arial Narrow" panose="020B0606020202030204" pitchFamily="34" charset="0"/>
              </a:rPr>
              <a:t>Diseño organizacional para la creación de valor público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4D1713-048E-1D45-A003-9D3E6F8B7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34103" y="2048691"/>
            <a:ext cx="3526971" cy="4076699"/>
          </a:xfrm>
        </p:spPr>
        <p:txBody>
          <a:bodyPr anchor="ctr">
            <a:noAutofit/>
          </a:bodyPr>
          <a:lstStyle/>
          <a:p>
            <a:r>
              <a:rPr lang="es-ES_tradnl" sz="2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Comunidad de Gestión del Cambio</a:t>
            </a:r>
          </a:p>
          <a:p>
            <a:r>
              <a:rPr lang="es-ES_tradnl" sz="2400" b="1" dirty="0">
                <a:solidFill>
                  <a:srgbClr val="FFFFFF"/>
                </a:solidFill>
                <a:latin typeface="Arial Narrow" panose="020B0606020202030204" pitchFamily="34" charset="0"/>
              </a:rPr>
              <a:t>21 de julio de 2021</a:t>
            </a:r>
          </a:p>
          <a:p>
            <a:endParaRPr lang="es-ES_tradnl" sz="2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endParaRPr lang="es-ES_tradnl" sz="2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endParaRPr lang="es-ES_tradnl" sz="2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endParaRPr lang="es-ES_tradnl" sz="2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r>
              <a:rPr lang="es-ES_tradnl" sz="2400" b="1" i="1" dirty="0" err="1">
                <a:latin typeface="Arial Narrow" panose="020B0606020202030204" pitchFamily="34" charset="0"/>
              </a:rPr>
              <a:t>Ps</a:t>
            </a:r>
            <a:r>
              <a:rPr lang="es-ES_tradnl" sz="2400" b="1" i="1" dirty="0">
                <a:latin typeface="Arial Narrow" panose="020B0606020202030204" pitchFamily="34" charset="0"/>
              </a:rPr>
              <a:t>. Ricardo Chiesa MBA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96A694-258D-4418-A83C-B9BA72FD44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51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89296" y="746922"/>
            <a:ext cx="8229600" cy="509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sz="3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LOS PROGRAMAS DE TRANSFORMACIÓN</a:t>
            </a:r>
            <a:endParaRPr lang="es-ES" sz="32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Group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4334"/>
              </p:ext>
            </p:extLst>
          </p:nvPr>
        </p:nvGraphicFramePr>
        <p:xfrm>
          <a:off x="1155242" y="1453479"/>
          <a:ext cx="9763770" cy="4258693"/>
        </p:xfrm>
        <a:graphic>
          <a:graphicData uri="http://schemas.openxmlformats.org/drawingml/2006/table">
            <a:tbl>
              <a:tblPr/>
              <a:tblGrid>
                <a:gridCol w="1600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9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27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6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s-ES_tradn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s-UY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Reingeniería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s-UY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Rectificación de tamaño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s-UY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Reorganización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s-UY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Gestión de Calidad Total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s-UY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Automatización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68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4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s-UY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Supuestos cuestionados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s-UY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Redefinición de Propósito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s-UY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Dotación de personal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s-UY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Relaciones de dependencia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s-UY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Deseos y necesidades del destinatario (creación de valor para la ciudadanía)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68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s-UY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Aplicaciones de tecnología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868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68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9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s-UY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Alcance del cambio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s-UY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Radical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s-UY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Dotación de personal, Responsabili-dades del cargo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s-UY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Organización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s-UY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De abajo a arriba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s-UY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Sistemas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68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7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s-UY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Orientación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s-UY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Procesos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s-UY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Funcional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s-UY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Funcional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s-UY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Procesos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s-UY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Procedimientos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68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13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s-UY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Metas de mejoramiento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s-UY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Espectacular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s-UY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Incremental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s-UY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Incremental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s-UY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Incremental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s-UY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(mejora continua)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s-UY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Incremental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68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BFFCD4FA-EBE0-CF41-A916-B1715868505B}"/>
              </a:ext>
            </a:extLst>
          </p:cNvPr>
          <p:cNvSpPr txBox="1"/>
          <p:nvPr/>
        </p:nvSpPr>
        <p:spPr>
          <a:xfrm>
            <a:off x="-117566" y="5840325"/>
            <a:ext cx="54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latin typeface="Arial Narrow" panose="020B0606020202030204" pitchFamily="34" charset="0"/>
              </a:rPr>
              <a:t>Adaptación de matriz de </a:t>
            </a:r>
            <a:r>
              <a:rPr lang="es-ES_tradnl" dirty="0" err="1">
                <a:latin typeface="Arial Narrow" panose="020B0606020202030204" pitchFamily="34" charset="0"/>
              </a:rPr>
              <a:t>Manganelli</a:t>
            </a:r>
            <a:r>
              <a:rPr lang="es-ES_tradnl" dirty="0">
                <a:latin typeface="Arial Narrow" panose="020B0606020202030204" pitchFamily="34" charset="0"/>
              </a:rPr>
              <a:t> y Klein</a:t>
            </a:r>
          </a:p>
        </p:txBody>
      </p:sp>
    </p:spTree>
    <p:extLst>
      <p:ext uri="{BB962C8B-B14F-4D97-AF65-F5344CB8AC3E}">
        <p14:creationId xmlns:p14="http://schemas.microsoft.com/office/powerpoint/2010/main" val="287512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Marcador de contenido 3">
            <a:extLst>
              <a:ext uri="{FF2B5EF4-FFF2-40B4-BE49-F238E27FC236}">
                <a16:creationId xmlns:a16="http://schemas.microsoft.com/office/drawing/2014/main" id="{E78F4ED9-0A99-C54F-AFA1-68FB298CED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864274"/>
              </p:ext>
            </p:extLst>
          </p:nvPr>
        </p:nvGraphicFramePr>
        <p:xfrm>
          <a:off x="867920" y="1512484"/>
          <a:ext cx="10723446" cy="4602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2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1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6805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Arial Narrow" panose="020B0606020202030204" pitchFamily="34" charset="0"/>
                        </a:rPr>
                        <a:t>OPCIONES</a:t>
                      </a:r>
                    </a:p>
                  </a:txBody>
                  <a:tcPr>
                    <a:lnL w="12700" cap="flat" cmpd="sng" algn="ctr">
                      <a:solidFill>
                        <a:srgbClr val="3868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868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Arial Narrow" panose="020B0606020202030204" pitchFamily="34" charset="0"/>
                        </a:rPr>
                        <a:t>CARACTERÍSTICAS</a:t>
                      </a:r>
                    </a:p>
                  </a:txBody>
                  <a:tcPr>
                    <a:lnR w="12700" cap="flat" cmpd="sng" algn="ctr">
                      <a:solidFill>
                        <a:srgbClr val="3868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68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Arial Narrow" panose="020B0606020202030204" pitchFamily="34" charset="0"/>
                        </a:rPr>
                        <a:t>EJEMPLOS</a:t>
                      </a:r>
                    </a:p>
                  </a:txBody>
                  <a:tcPr>
                    <a:lnL w="12700" cap="flat" cmpd="sng" algn="ctr">
                      <a:solidFill>
                        <a:srgbClr val="3868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68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68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68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443">
                <a:tc>
                  <a:txBody>
                    <a:bodyPr/>
                    <a:lstStyle/>
                    <a:p>
                      <a:r>
                        <a:rPr lang="es-ES" sz="1600" b="1" dirty="0">
                          <a:latin typeface="Arial Narrow" panose="020B0606020202030204" pitchFamily="34" charset="0"/>
                        </a:rPr>
                        <a:t>Reducción de fuerza de trabajo</a:t>
                      </a:r>
                    </a:p>
                  </a:txBody>
                  <a:tcPr>
                    <a:lnL w="12700" cap="flat" cmpd="sng" algn="ctr">
                      <a:solidFill>
                        <a:srgbClr val="3868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Arial Narrow" panose="020B0606020202030204" pitchFamily="34" charset="0"/>
                        </a:rPr>
                        <a:t>Tendiente a disminuir el personal </a:t>
                      </a:r>
                    </a:p>
                    <a:p>
                      <a:r>
                        <a:rPr lang="es-ES" sz="1600" dirty="0">
                          <a:latin typeface="Arial Narrow" panose="020B0606020202030204" pitchFamily="34" charset="0"/>
                        </a:rPr>
                        <a:t>Implementación a corto plazo</a:t>
                      </a:r>
                    </a:p>
                    <a:p>
                      <a:r>
                        <a:rPr lang="es-ES" sz="1600" dirty="0">
                          <a:latin typeface="Arial Narrow" panose="020B0606020202030204" pitchFamily="34" charset="0"/>
                        </a:rPr>
                        <a:t>Favorece la transición</a:t>
                      </a:r>
                    </a:p>
                  </a:txBody>
                  <a:tcPr>
                    <a:lnL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latin typeface="Arial Narrow" panose="020B0606020202030204" pitchFamily="34" charset="0"/>
                        </a:rPr>
                        <a:t>Desvinculaciones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latin typeface="Arial Narrow" panose="020B0606020202030204" pitchFamily="34" charset="0"/>
                        </a:rPr>
                        <a:t>Transferencias</a:t>
                      </a:r>
                      <a:r>
                        <a:rPr lang="es-ES" sz="1600" baseline="0" dirty="0">
                          <a:latin typeface="Arial Narrow" panose="020B0606020202030204" pitchFamily="34" charset="0"/>
                        </a:rPr>
                        <a:t> y asignación a otras áreas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aseline="0" dirty="0">
                          <a:latin typeface="Arial Narrow" panose="020B0606020202030204" pitchFamily="34" charset="0"/>
                        </a:rPr>
                        <a:t>Incentivos para jubilarse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aseline="0" dirty="0">
                          <a:latin typeface="Arial Narrow" panose="020B0606020202030204" pitchFamily="34" charset="0"/>
                        </a:rPr>
                        <a:t>Paros</a:t>
                      </a:r>
                      <a:endParaRPr lang="es-ES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68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68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360">
                <a:tc>
                  <a:txBody>
                    <a:bodyPr/>
                    <a:lstStyle/>
                    <a:p>
                      <a:endParaRPr lang="es-ES" sz="1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868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ES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68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923982"/>
                  </a:ext>
                </a:extLst>
              </a:tr>
              <a:tr h="1501373">
                <a:tc>
                  <a:txBody>
                    <a:bodyPr/>
                    <a:lstStyle/>
                    <a:p>
                      <a:r>
                        <a:rPr lang="es-ES" sz="1600" b="1" dirty="0">
                          <a:latin typeface="Arial Narrow" panose="020B0606020202030204" pitchFamily="34" charset="0"/>
                        </a:rPr>
                        <a:t>Rediseño organizacional</a:t>
                      </a:r>
                    </a:p>
                  </a:txBody>
                  <a:tcPr>
                    <a:lnL w="12700" cap="flat" cmpd="sng" algn="ctr">
                      <a:solidFill>
                        <a:srgbClr val="3868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Arial Narrow" panose="020B0606020202030204" pitchFamily="34" charset="0"/>
                        </a:rPr>
                        <a:t>Tendiente a lograr el cambio organizacional</a:t>
                      </a:r>
                    </a:p>
                    <a:p>
                      <a:r>
                        <a:rPr lang="es-ES" sz="1600" dirty="0">
                          <a:latin typeface="Arial Narrow" panose="020B0606020202030204" pitchFamily="34" charset="0"/>
                        </a:rPr>
                        <a:t>Implementación de plazo moderado</a:t>
                      </a:r>
                    </a:p>
                    <a:p>
                      <a:r>
                        <a:rPr lang="es-ES" sz="1600" dirty="0">
                          <a:latin typeface="Arial Narrow" panose="020B0606020202030204" pitchFamily="34" charset="0"/>
                        </a:rPr>
                        <a:t>Favorece la transición y posiblemente</a:t>
                      </a:r>
                      <a:r>
                        <a:rPr lang="es-ES" sz="1600" baseline="0" dirty="0">
                          <a:latin typeface="Arial Narrow" panose="020B0606020202030204" pitchFamily="34" charset="0"/>
                        </a:rPr>
                        <a:t> la transformación</a:t>
                      </a:r>
                      <a:endParaRPr lang="es-ES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latin typeface="Arial Narrow" panose="020B0606020202030204" pitchFamily="34" charset="0"/>
                        </a:rPr>
                        <a:t>Eliminar funciones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latin typeface="Arial Narrow" panose="020B0606020202030204" pitchFamily="34" charset="0"/>
                        </a:rPr>
                        <a:t>Fusionar unidades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latin typeface="Arial Narrow" panose="020B0606020202030204" pitchFamily="34" charset="0"/>
                        </a:rPr>
                        <a:t>Eliminar</a:t>
                      </a:r>
                      <a:r>
                        <a:rPr lang="es-ES" sz="1600" baseline="0" dirty="0">
                          <a:latin typeface="Arial Narrow" panose="020B0606020202030204" pitchFamily="34" charset="0"/>
                        </a:rPr>
                        <a:t> capas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aseline="0" dirty="0">
                          <a:latin typeface="Arial Narrow" panose="020B0606020202030204" pitchFamily="34" charset="0"/>
                        </a:rPr>
                        <a:t>Eliminar productos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aseline="0" dirty="0">
                          <a:latin typeface="Arial Narrow" panose="020B0606020202030204" pitchFamily="34" charset="0"/>
                        </a:rPr>
                        <a:t>Rediseñar tareas</a:t>
                      </a:r>
                      <a:endParaRPr lang="es-ES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68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3294">
                <a:tc>
                  <a:txBody>
                    <a:bodyPr/>
                    <a:lstStyle/>
                    <a:p>
                      <a:r>
                        <a:rPr lang="es-ES" sz="1600" b="1" dirty="0">
                          <a:latin typeface="Arial Narrow" panose="020B0606020202030204" pitchFamily="34" charset="0"/>
                        </a:rPr>
                        <a:t>Rediseño</a:t>
                      </a:r>
                      <a:r>
                        <a:rPr lang="es-ES" sz="1600" b="1" baseline="0" dirty="0">
                          <a:latin typeface="Arial Narrow" panose="020B0606020202030204" pitchFamily="34" charset="0"/>
                        </a:rPr>
                        <a:t> sistémico</a:t>
                      </a:r>
                      <a:endParaRPr lang="es-ES" sz="1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868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68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Arial Narrow" panose="020B0606020202030204" pitchFamily="34" charset="0"/>
                        </a:rPr>
                        <a:t>Tendiente a lograr el cambio cultural</a:t>
                      </a:r>
                    </a:p>
                    <a:p>
                      <a:r>
                        <a:rPr lang="es-ES" sz="1600" dirty="0">
                          <a:latin typeface="Arial Narrow" panose="020B0606020202030204" pitchFamily="34" charset="0"/>
                        </a:rPr>
                        <a:t>Implementación de largo plazo</a:t>
                      </a:r>
                    </a:p>
                    <a:p>
                      <a:r>
                        <a:rPr lang="es-ES" sz="1600" dirty="0">
                          <a:latin typeface="Arial Narrow" panose="020B0606020202030204" pitchFamily="34" charset="0"/>
                        </a:rPr>
                        <a:t>Favorece la transformación</a:t>
                      </a:r>
                    </a:p>
                  </a:txBody>
                  <a:tcPr>
                    <a:lnL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68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latin typeface="Arial Narrow" panose="020B0606020202030204" pitchFamily="34" charset="0"/>
                        </a:rPr>
                        <a:t>Cambiar</a:t>
                      </a:r>
                      <a:r>
                        <a:rPr lang="es-ES" sz="1600" baseline="0" dirty="0">
                          <a:latin typeface="Arial Narrow" panose="020B0606020202030204" pitchFamily="34" charset="0"/>
                        </a:rPr>
                        <a:t> la responsabilidad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aseline="0" dirty="0">
                          <a:latin typeface="Arial Narrow" panose="020B0606020202030204" pitchFamily="34" charset="0"/>
                        </a:rPr>
                        <a:t>Lograr la participación de todos los interesados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latin typeface="Arial Narrow" panose="020B0606020202030204" pitchFamily="34" charset="0"/>
                        </a:rPr>
                        <a:t>Fomentar el mejoramiento y la innovación continua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latin typeface="Arial Narrow" panose="020B0606020202030204" pitchFamily="34" charset="0"/>
                        </a:rPr>
                        <a:t>Simplificación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latin typeface="Arial Narrow" panose="020B0606020202030204" pitchFamily="34" charset="0"/>
                        </a:rPr>
                        <a:t>Reestructuración:</a:t>
                      </a:r>
                      <a:r>
                        <a:rPr lang="es-ES" sz="1600" baseline="0" dirty="0">
                          <a:latin typeface="Arial Narrow" panose="020B0606020202030204" pitchFamily="34" charset="0"/>
                        </a:rPr>
                        <a:t> una forma de vida</a:t>
                      </a:r>
                      <a:endParaRPr lang="es-ES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68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68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767004" y="705594"/>
            <a:ext cx="6264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rPr>
              <a:t>TÁCTICAS DE RE ESTRUCTURACIÓN</a:t>
            </a:r>
            <a:endParaRPr lang="es-ES" sz="3200" b="1" dirty="0">
              <a:solidFill>
                <a:schemeClr val="accent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518132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322973"/>
            <a:ext cx="6811617" cy="4616849"/>
          </a:xfrm>
        </p:spPr>
        <p:txBody>
          <a:bodyPr anchor="ctr">
            <a:normAutofit/>
          </a:bodyPr>
          <a:lstStyle/>
          <a:p>
            <a:r>
              <a:rPr lang="es-ES" dirty="0">
                <a:latin typeface="Arial Narrow" panose="020B0606020202030204" pitchFamily="34" charset="0"/>
              </a:rPr>
              <a:t>Implica el desafío de gestionar recursos y personas para lograr la cantidad y calidad necesaria, disminuyendo excesos e ineficiencias </a:t>
            </a:r>
            <a:r>
              <a:rPr lang="es-ES" b="1" i="1" dirty="0">
                <a:latin typeface="Arial Narrow" panose="020B0606020202030204" pitchFamily="34" charset="0"/>
              </a:rPr>
              <a:t>y</a:t>
            </a:r>
            <a:r>
              <a:rPr lang="es-ES" dirty="0">
                <a:latin typeface="Arial Narrow" panose="020B0606020202030204" pitchFamily="34" charset="0"/>
              </a:rPr>
              <a:t> al mismo tiempo conservando la </a:t>
            </a:r>
            <a:r>
              <a:rPr lang="es-ES" i="1" dirty="0">
                <a:latin typeface="Arial Narrow" panose="020B0606020202030204" pitchFamily="34" charset="0"/>
              </a:rPr>
              <a:t>capacidad</a:t>
            </a:r>
            <a:r>
              <a:rPr lang="es-ES" dirty="0">
                <a:latin typeface="Arial Narrow" panose="020B0606020202030204" pitchFamily="34" charset="0"/>
              </a:rPr>
              <a:t> de seguir brindado productos y servicios de valor agregado.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B746B5B-6779-9F4D-B463-63BAB9B5D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75" y="814854"/>
            <a:ext cx="10691265" cy="50811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z="3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Desafío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AAAC6B5-98FD-9448-B615-E8EE80DC4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582" y="1322973"/>
            <a:ext cx="3686400" cy="36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10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4315" y="400705"/>
            <a:ext cx="10264697" cy="121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Anorexia organizacional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1703" y="1463039"/>
            <a:ext cx="8255726" cy="4553447"/>
          </a:xfrm>
        </p:spPr>
        <p:txBody>
          <a:bodyPr anchor="ctr">
            <a:normAutofit/>
          </a:bodyPr>
          <a:lstStyle/>
          <a:p>
            <a:r>
              <a:rPr lang="es-ES" dirty="0" err="1">
                <a:latin typeface="Arial Narrow" panose="020B0606020202030204" pitchFamily="34" charset="0"/>
              </a:rPr>
              <a:t>Hamel</a:t>
            </a:r>
            <a:r>
              <a:rPr lang="es-ES" dirty="0">
                <a:latin typeface="Arial Narrow" panose="020B0606020202030204" pitchFamily="34" charset="0"/>
              </a:rPr>
              <a:t> y </a:t>
            </a:r>
            <a:r>
              <a:rPr lang="es-ES" dirty="0" err="1">
                <a:latin typeface="Arial Narrow" panose="020B0606020202030204" pitchFamily="34" charset="0"/>
              </a:rPr>
              <a:t>Prahalad</a:t>
            </a:r>
            <a:r>
              <a:rPr lang="es-ES" dirty="0">
                <a:latin typeface="Arial Narrow" panose="020B0606020202030204" pitchFamily="34" charset="0"/>
              </a:rPr>
              <a:t>  advierten que hay de proceder con cautela pues la reestructuración quizá sea un síntoma de “anorexia corporativa”. Es posible que pierdan empleados indispensables para ciertos proyectos, empobreciendo las competencias básicas y dejando una herencia de desconfianza entre el </a:t>
            </a:r>
            <a:r>
              <a:rPr lang="es-ES" dirty="0" smtClean="0">
                <a:latin typeface="Arial Narrow" panose="020B0606020202030204" pitchFamily="34" charset="0"/>
              </a:rPr>
              <a:t>personal.</a:t>
            </a:r>
          </a:p>
          <a:p>
            <a:pPr marL="0" indent="0">
              <a:buNone/>
            </a:pPr>
            <a:r>
              <a:rPr lang="es-ES" dirty="0" smtClean="0">
                <a:latin typeface="Arial Narrow" panose="020B0606020202030204" pitchFamily="34" charset="0"/>
              </a:rPr>
              <a:t>   </a:t>
            </a:r>
            <a:r>
              <a:rPr lang="es-ES" dirty="0">
                <a:latin typeface="Arial Narrow" panose="020B0606020202030204" pitchFamily="34" charset="0"/>
              </a:rPr>
              <a:t>En tales casos la reestructuración no es sinónimo de desarrollo.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39FF214-2E0D-AE4D-B62D-A1B51AF064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17429" y="1121675"/>
            <a:ext cx="3211240" cy="330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1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vestigador examina el crecimiento en una placa de Petrie">
            <a:extLst>
              <a:ext uri="{FF2B5EF4-FFF2-40B4-BE49-F238E27FC236}">
                <a16:creationId xmlns:a16="http://schemas.microsoft.com/office/drawing/2014/main" id="{51B1AA1A-3E76-4A91-8235-CFED000487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07" b="932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4603767C-DCE7-0646-BFB6-161D5AD586F5}"/>
              </a:ext>
            </a:extLst>
          </p:cNvPr>
          <p:cNvSpPr/>
          <p:nvPr/>
        </p:nvSpPr>
        <p:spPr>
          <a:xfrm>
            <a:off x="7023652" y="1613795"/>
            <a:ext cx="5658678" cy="5658679"/>
          </a:xfrm>
          <a:prstGeom prst="ellipse">
            <a:avLst/>
          </a:prstGeom>
          <a:solidFill>
            <a:schemeClr val="bg1">
              <a:lumMod val="8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BFF75C4-A9B1-894E-A024-9404A98C7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cap="none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ALGUNAS EVIDENCIAS</a:t>
            </a:r>
            <a:endParaRPr lang="en-US" sz="4800" b="1" cap="none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FD5566-3D83-5D46-94BA-56B97852E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82910" y="5242675"/>
            <a:ext cx="4330262" cy="683284"/>
          </a:xfrm>
          <a:ln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DATOS DE LAS INVESTIGACIONES</a:t>
            </a:r>
            <a:endParaRPr lang="en-US" sz="28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2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s-ES" sz="3400" dirty="0">
                <a:solidFill>
                  <a:srgbClr val="FFFFFF"/>
                </a:solidFill>
              </a:rPr>
              <a:t>Resultados de la reestructuración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6558" y="1311953"/>
            <a:ext cx="10898884" cy="5546047"/>
          </a:xfrm>
        </p:spPr>
        <p:txBody>
          <a:bodyPr anchor="ctr">
            <a:normAutofit/>
          </a:bodyPr>
          <a:lstStyle/>
          <a:p>
            <a:r>
              <a:rPr lang="es-ES" sz="1900" dirty="0">
                <a:latin typeface="Arial Narrow" panose="020B0606020202030204" pitchFamily="34" charset="0"/>
              </a:rPr>
              <a:t>“La tercera parte de las empresas vuelven a recontratar a los mismos colaboradores”  </a:t>
            </a:r>
          </a:p>
          <a:p>
            <a:r>
              <a:rPr lang="es-ES" sz="1900" dirty="0">
                <a:latin typeface="Arial Narrow" panose="020B0606020202030204" pitchFamily="34" charset="0"/>
              </a:rPr>
              <a:t>“La reestructuración  como estrategia de mejoramiento para reducir costos ha sido un fracaso”. </a:t>
            </a:r>
          </a:p>
          <a:p>
            <a:r>
              <a:rPr lang="es-UY" sz="1900" dirty="0">
                <a:latin typeface="Arial Narrow" panose="020B0606020202030204" pitchFamily="34" charset="0"/>
              </a:rPr>
              <a:t>“Sólo una tercera parte había cumplido los objetivos de productividad”</a:t>
            </a:r>
          </a:p>
          <a:p>
            <a:r>
              <a:rPr lang="es-UY" sz="1900" dirty="0">
                <a:latin typeface="Arial Narrow" panose="020B0606020202030204" pitchFamily="34" charset="0"/>
              </a:rPr>
              <a:t>“En ningún caso el desempeño alcanzó los niveles máximos del año anterior” </a:t>
            </a:r>
          </a:p>
          <a:p>
            <a:r>
              <a:rPr lang="es-UY" sz="1900" dirty="0">
                <a:latin typeface="Arial Narrow" panose="020B0606020202030204" pitchFamily="34" charset="0"/>
              </a:rPr>
              <a:t>“Se generaron problemas a nivel individual: mayor incidencia de estrés y de enfermedad, pérdida de autoestima, menor confianza y lealtad, problemas conyugales y familiares”. </a:t>
            </a:r>
          </a:p>
          <a:p>
            <a:r>
              <a:rPr lang="es-UY" sz="1900" dirty="0">
                <a:latin typeface="Arial Narrow" panose="020B0606020202030204" pitchFamily="34" charset="0"/>
              </a:rPr>
              <a:t>“Los despidos pueden mejorar la situación al inicio pero las ganancias son temporales y ni siquiera se sostienen en los niveles previos”</a:t>
            </a:r>
          </a:p>
          <a:p>
            <a:pPr marL="0" indent="0" algn="r">
              <a:buNone/>
            </a:pPr>
            <a:endParaRPr lang="es-ES" sz="100" dirty="0"/>
          </a:p>
          <a:p>
            <a:pPr marL="0" indent="0">
              <a:buNone/>
            </a:pPr>
            <a:r>
              <a:rPr lang="es-ES" sz="1800" dirty="0">
                <a:latin typeface="Arial Narrow" panose="020B0606020202030204" pitchFamily="34" charset="0"/>
              </a:rPr>
              <a:t>Fuente: Encuesta de American Management </a:t>
            </a:r>
            <a:r>
              <a:rPr lang="es-ES" sz="1800" dirty="0" err="1">
                <a:latin typeface="Arial Narrow" panose="020B0606020202030204" pitchFamily="34" charset="0"/>
              </a:rPr>
              <a:t>Association</a:t>
            </a:r>
            <a:r>
              <a:rPr lang="es-ES" sz="1800" dirty="0">
                <a:latin typeface="Arial Narrow" panose="020B0606020202030204" pitchFamily="34" charset="0"/>
              </a:rPr>
              <a:t> y Estudio de </a:t>
            </a:r>
            <a:r>
              <a:rPr lang="es-ES" sz="1800" dirty="0" err="1">
                <a:latin typeface="Arial Narrow" panose="020B0606020202030204" pitchFamily="34" charset="0"/>
              </a:rPr>
              <a:t>National</a:t>
            </a:r>
            <a:r>
              <a:rPr lang="es-ES" sz="1800" dirty="0">
                <a:latin typeface="Arial Narrow" panose="020B0606020202030204" pitchFamily="34" charset="0"/>
              </a:rPr>
              <a:t> </a:t>
            </a:r>
            <a:r>
              <a:rPr lang="es-ES" sz="1800" dirty="0" err="1">
                <a:latin typeface="Arial Narrow" panose="020B0606020202030204" pitchFamily="34" charset="0"/>
              </a:rPr>
              <a:t>Research</a:t>
            </a:r>
            <a:r>
              <a:rPr lang="es-ES" sz="1800" dirty="0">
                <a:latin typeface="Arial Narrow" panose="020B0606020202030204" pitchFamily="34" charset="0"/>
              </a:rPr>
              <a:t> Council</a:t>
            </a:r>
          </a:p>
        </p:txBody>
      </p:sp>
      <p:sp>
        <p:nvSpPr>
          <p:cNvPr id="11" name="Título 4">
            <a:extLst>
              <a:ext uri="{FF2B5EF4-FFF2-40B4-BE49-F238E27FC236}">
                <a16:creationId xmlns:a16="http://schemas.microsoft.com/office/drawing/2014/main" id="{A05939D5-6225-5D40-9B94-471D86E7E9EC}"/>
              </a:ext>
            </a:extLst>
          </p:cNvPr>
          <p:cNvSpPr txBox="1">
            <a:spLocks/>
          </p:cNvSpPr>
          <p:nvPr/>
        </p:nvSpPr>
        <p:spPr>
          <a:xfrm>
            <a:off x="751061" y="6321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003DA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RESULTADOS DE LA REESTRUCTURACIÓN DE EXPERIENCIAS INTERNACIONALES</a:t>
            </a:r>
            <a:endParaRPr lang="es-ES_tradnl" sz="32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8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s-ES" sz="3400">
                <a:solidFill>
                  <a:srgbClr val="FFFFFF"/>
                </a:solidFill>
              </a:rPr>
              <a:t>Resultados de la reestructuración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6723" y="1690688"/>
            <a:ext cx="10898884" cy="4504839"/>
          </a:xfrm>
        </p:spPr>
        <p:txBody>
          <a:bodyPr anchor="ctr">
            <a:normAutofit/>
          </a:bodyPr>
          <a:lstStyle/>
          <a:p>
            <a:r>
              <a:rPr lang="es-ES_tradnl" dirty="0">
                <a:latin typeface="Arial Narrow" panose="020B0606020202030204" pitchFamily="34" charset="0"/>
              </a:rPr>
              <a:t>Estado paralelo</a:t>
            </a:r>
          </a:p>
          <a:p>
            <a:r>
              <a:rPr lang="es-ES_tradnl" dirty="0">
                <a:latin typeface="Arial Narrow" panose="020B0606020202030204" pitchFamily="34" charset="0"/>
              </a:rPr>
              <a:t>Perforación del sistema que se quiere implantar</a:t>
            </a:r>
          </a:p>
          <a:p>
            <a:r>
              <a:rPr lang="es-ES_tradnl" dirty="0">
                <a:latin typeface="Arial Narrow" panose="020B0606020202030204" pitchFamily="34" charset="0"/>
              </a:rPr>
              <a:t>Derogaciones posteriores por imposibilidad de aplicación</a:t>
            </a:r>
          </a:p>
          <a:p>
            <a:r>
              <a:rPr lang="es-ES_tradnl" dirty="0">
                <a:latin typeface="Arial Narrow" panose="020B0606020202030204" pitchFamily="34" charset="0"/>
              </a:rPr>
              <a:t>Disconformidad de los funcionarios, pérdida de credibilidad, escepticismo</a:t>
            </a:r>
          </a:p>
          <a:p>
            <a:r>
              <a:rPr lang="es-ES_tradnl" dirty="0">
                <a:latin typeface="Arial Narrow" panose="020B0606020202030204" pitchFamily="34" charset="0"/>
              </a:rPr>
              <a:t>Miedo a la reestructura </a:t>
            </a:r>
          </a:p>
          <a:p>
            <a:r>
              <a:rPr lang="es-ES_tradnl" dirty="0">
                <a:latin typeface="Arial Narrow" panose="020B0606020202030204" pitchFamily="34" charset="0"/>
              </a:rPr>
              <a:t>Escepticismo sobre sus beneficios</a:t>
            </a:r>
          </a:p>
          <a:p>
            <a:r>
              <a:rPr lang="es-ES_tradnl" dirty="0">
                <a:latin typeface="Arial Narrow" panose="020B0606020202030204" pitchFamily="34" charset="0"/>
              </a:rPr>
              <a:t>A nivel de los resultados: Ineficiencias e ineficacias, disconformidad de los destinatarios</a:t>
            </a:r>
          </a:p>
        </p:txBody>
      </p:sp>
      <p:sp>
        <p:nvSpPr>
          <p:cNvPr id="11" name="Título 4">
            <a:extLst>
              <a:ext uri="{FF2B5EF4-FFF2-40B4-BE49-F238E27FC236}">
                <a16:creationId xmlns:a16="http://schemas.microsoft.com/office/drawing/2014/main" id="{A05939D5-6225-5D40-9B94-471D86E7E9EC}"/>
              </a:ext>
            </a:extLst>
          </p:cNvPr>
          <p:cNvSpPr txBox="1">
            <a:spLocks/>
          </p:cNvSpPr>
          <p:nvPr/>
        </p:nvSpPr>
        <p:spPr>
          <a:xfrm>
            <a:off x="706315" y="586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003DA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RESULTADOS DE LA REESTRUCTURACIÓN</a:t>
            </a:r>
          </a:p>
          <a:p>
            <a:r>
              <a:rPr lang="es-ES" sz="32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(URUGUAY)</a:t>
            </a:r>
            <a:endParaRPr lang="es-ES_tradnl" sz="32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92B515A-28B1-314A-B663-103C465389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3817"/>
          <a:stretch/>
        </p:blipFill>
        <p:spPr>
          <a:xfrm>
            <a:off x="8997667" y="1155852"/>
            <a:ext cx="3085294" cy="265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6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4157" y="1383322"/>
            <a:ext cx="10399641" cy="4654165"/>
          </a:xfrm>
        </p:spPr>
        <p:txBody>
          <a:bodyPr anchor="ctr">
            <a:normAutofit/>
          </a:bodyPr>
          <a:lstStyle/>
          <a:p>
            <a:pPr>
              <a:spcBef>
                <a:spcPts val="1067"/>
              </a:spcBef>
            </a:pPr>
            <a:r>
              <a:rPr lang="es-ES" dirty="0">
                <a:latin typeface="Arial Narrow" panose="020B0606020202030204" pitchFamily="34" charset="0"/>
              </a:rPr>
              <a:t>Temor</a:t>
            </a:r>
          </a:p>
          <a:p>
            <a:pPr>
              <a:spcBef>
                <a:spcPts val="1067"/>
              </a:spcBef>
            </a:pPr>
            <a:r>
              <a:rPr lang="es-ES" dirty="0">
                <a:latin typeface="Arial Narrow" panose="020B0606020202030204" pitchFamily="34" charset="0"/>
              </a:rPr>
              <a:t>Ansiedad</a:t>
            </a:r>
          </a:p>
          <a:p>
            <a:pPr>
              <a:spcBef>
                <a:spcPts val="1067"/>
              </a:spcBef>
            </a:pPr>
            <a:r>
              <a:rPr lang="es-ES" dirty="0">
                <a:latin typeface="Arial Narrow" panose="020B0606020202030204" pitchFamily="34" charset="0"/>
              </a:rPr>
              <a:t>Falta de foco</a:t>
            </a:r>
          </a:p>
          <a:p>
            <a:pPr>
              <a:spcBef>
                <a:spcPts val="1067"/>
              </a:spcBef>
            </a:pPr>
            <a:r>
              <a:rPr lang="es-ES" dirty="0">
                <a:latin typeface="Arial Narrow" panose="020B0606020202030204" pitchFamily="34" charset="0"/>
              </a:rPr>
              <a:t>Búsqueda afuera o energía centrífuga</a:t>
            </a:r>
          </a:p>
          <a:p>
            <a:pPr>
              <a:spcBef>
                <a:spcPts val="1067"/>
              </a:spcBef>
            </a:pPr>
            <a:r>
              <a:rPr lang="es-ES" dirty="0">
                <a:latin typeface="Arial Narrow" panose="020B0606020202030204" pitchFamily="34" charset="0"/>
              </a:rPr>
              <a:t>Poca colaboración/compromiso</a:t>
            </a:r>
          </a:p>
          <a:p>
            <a:pPr>
              <a:spcBef>
                <a:spcPts val="1067"/>
              </a:spcBef>
            </a:pPr>
            <a:r>
              <a:rPr lang="es-ES" dirty="0">
                <a:latin typeface="Arial Narrow" panose="020B0606020202030204" pitchFamily="34" charset="0"/>
              </a:rPr>
              <a:t>Descreimiento en los líderes y la dirección</a:t>
            </a:r>
          </a:p>
          <a:p>
            <a:pPr>
              <a:spcBef>
                <a:spcPts val="1067"/>
              </a:spcBef>
            </a:pPr>
            <a:r>
              <a:rPr lang="es-ES" dirty="0">
                <a:latin typeface="Arial Narrow" panose="020B0606020202030204" pitchFamily="34" charset="0"/>
              </a:rPr>
              <a:t>Sálvese quien pueda.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3E6C006-C05E-3B48-A15B-59AC860B1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533" y="711748"/>
            <a:ext cx="10691265" cy="1371030"/>
          </a:xfrm>
        </p:spPr>
        <p:txBody>
          <a:bodyPr>
            <a:normAutofit/>
          </a:bodyPr>
          <a:lstStyle/>
          <a:p>
            <a:r>
              <a:rPr lang="es-ES_tradnl" sz="3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Síndrome del “sobreviviente”</a:t>
            </a:r>
          </a:p>
        </p:txBody>
      </p:sp>
      <p:pic>
        <p:nvPicPr>
          <p:cNvPr id="10242" name="Picture 2" descr="Cómo sobrevivir a una crisis financiera? – Fintech, Inversión y Finanzas –  Axend Blog">
            <a:extLst>
              <a:ext uri="{FF2B5EF4-FFF2-40B4-BE49-F238E27FC236}">
                <a16:creationId xmlns:a16="http://schemas.microsoft.com/office/drawing/2014/main" id="{2C79651D-FDD6-FE43-8DBA-BB3A810A7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815" y="2082778"/>
            <a:ext cx="4475197" cy="281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88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A6FE400E-9EC1-0F47-AD82-259A72F228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11041" r="-1" b="6175"/>
          <a:stretch/>
        </p:blipFill>
        <p:spPr>
          <a:xfrm>
            <a:off x="303983" y="372341"/>
            <a:ext cx="5116156" cy="5654386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8E33BD28-677C-EC4B-A2AF-80535D065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0139" y="718765"/>
            <a:ext cx="5933661" cy="353833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s-ES_tradnl" sz="36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Conclusión</a:t>
            </a:r>
            <a:r>
              <a:rPr lang="es-ES_tradnl" sz="3600" dirty="0">
                <a:solidFill>
                  <a:schemeClr val="accent1"/>
                </a:solidFill>
                <a:latin typeface="Arial Narrow" panose="020B0606020202030204" pitchFamily="34" charset="0"/>
              </a:rPr>
              <a:t>: </a:t>
            </a:r>
            <a:r>
              <a:rPr lang="es-ES_tradnl" sz="36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/>
            </a:r>
            <a:br>
              <a:rPr lang="es-ES_tradnl" sz="36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es-ES_tradnl" sz="3600" dirty="0">
                <a:solidFill>
                  <a:schemeClr val="accent1"/>
                </a:solidFill>
                <a:latin typeface="Arial Narrow" panose="020B0606020202030204" pitchFamily="34" charset="0"/>
              </a:rPr>
              <a:t/>
            </a:r>
            <a:br>
              <a:rPr lang="es-ES_tradnl" sz="360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es-ES_tradnl" sz="3600" dirty="0" smtClean="0">
                <a:latin typeface="Arial Narrow" panose="020B0606020202030204" pitchFamily="34" charset="0"/>
              </a:rPr>
              <a:t>cuánto </a:t>
            </a:r>
            <a:r>
              <a:rPr lang="es-ES_tradnl" sz="3600" dirty="0">
                <a:latin typeface="Arial Narrow" panose="020B0606020202030204" pitchFamily="34" charset="0"/>
              </a:rPr>
              <a:t>más se presiona el sistema, más aumenta su reacción, a no ser que cambiemos la forma de hacer los cambios. </a:t>
            </a:r>
          </a:p>
        </p:txBody>
      </p:sp>
    </p:spTree>
    <p:extLst>
      <p:ext uri="{BB962C8B-B14F-4D97-AF65-F5344CB8AC3E}">
        <p14:creationId xmlns:p14="http://schemas.microsoft.com/office/powerpoint/2010/main" val="9403009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_tradnl" sz="3200" kern="1200">
                <a:solidFill>
                  <a:schemeClr val="bg1"/>
                </a:solidFill>
                <a:latin typeface="Arial Narrow" panose="020B0606020202030204" pitchFamily="34" charset="0"/>
              </a:rPr>
              <a:t>El poder de una visión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920185"/>
            <a:ext cx="10905066" cy="390428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0965C85-CE8B-7D49-9017-AB532C0381CC}"/>
              </a:ext>
            </a:extLst>
          </p:cNvPr>
          <p:cNvSpPr txBox="1"/>
          <p:nvPr/>
        </p:nvSpPr>
        <p:spPr>
          <a:xfrm>
            <a:off x="0" y="5824467"/>
            <a:ext cx="278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latin typeface="Arial Narrow" panose="020B0606020202030204" pitchFamily="34" charset="0"/>
              </a:rPr>
              <a:t>John P. </a:t>
            </a:r>
            <a:r>
              <a:rPr lang="es-ES_tradnl" dirty="0" err="1" smtClean="0">
                <a:latin typeface="Arial Narrow" panose="020B0606020202030204" pitchFamily="34" charset="0"/>
              </a:rPr>
              <a:t>Kotter</a:t>
            </a:r>
            <a:endParaRPr lang="es-ES_tradnl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084" y="-132337"/>
            <a:ext cx="10691265" cy="1371030"/>
          </a:xfrm>
          <a:noFill/>
        </p:spPr>
        <p:txBody>
          <a:bodyPr vert="horz" lIns="90488" tIns="44450" rIns="90488" bIns="44450" rtlCol="0" anchor="b">
            <a:normAutofit/>
          </a:bodyPr>
          <a:lstStyle/>
          <a:p>
            <a:pPr eaLnBrk="1" hangingPunct="1"/>
            <a:r>
              <a:rPr lang="es-ES_tradnl" sz="3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Comportamiento de muchos procesos de cambio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4027620" y="2488019"/>
            <a:ext cx="0" cy="23234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s-ES" b="1">
              <a:latin typeface="Arial Narrow" panose="020B0606020202030204" pitchFamily="34" charset="0"/>
              <a:cs typeface="Arial" panose="020B0604020202020204"/>
            </a:endParaRP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4027619" y="4799390"/>
            <a:ext cx="32237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s-ES" b="1">
              <a:latin typeface="Arial Narrow" panose="020B0606020202030204" pitchFamily="34" charset="0"/>
              <a:cs typeface="Arial" panose="020B0604020202020204"/>
            </a:endParaRPr>
          </a:p>
        </p:txBody>
      </p:sp>
      <p:sp>
        <p:nvSpPr>
          <p:cNvPr id="13318" name="Freeform 6"/>
          <p:cNvSpPr/>
          <p:nvPr/>
        </p:nvSpPr>
        <p:spPr bwMode="auto">
          <a:xfrm>
            <a:off x="4027619" y="4392989"/>
            <a:ext cx="3007237" cy="458945"/>
          </a:xfrm>
          <a:custGeom>
            <a:avLst/>
            <a:gdLst>
              <a:gd name="T0" fmla="*/ 0 w 1632"/>
              <a:gd name="T1" fmla="*/ 2147483647 h 256"/>
              <a:gd name="T2" fmla="*/ 2147483647 w 1632"/>
              <a:gd name="T3" fmla="*/ 2147483647 h 256"/>
              <a:gd name="T4" fmla="*/ 2147483647 w 1632"/>
              <a:gd name="T5" fmla="*/ 2147483647 h 256"/>
              <a:gd name="T6" fmla="*/ 2147483647 w 1632"/>
              <a:gd name="T7" fmla="*/ 2147483647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1632"/>
              <a:gd name="T13" fmla="*/ 0 h 256"/>
              <a:gd name="T14" fmla="*/ 1632 w 1632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32" h="256">
                <a:moveTo>
                  <a:pt x="0" y="256"/>
                </a:moveTo>
                <a:cubicBezTo>
                  <a:pt x="108" y="144"/>
                  <a:pt x="216" y="32"/>
                  <a:pt x="432" y="16"/>
                </a:cubicBezTo>
                <a:cubicBezTo>
                  <a:pt x="648" y="0"/>
                  <a:pt x="1096" y="136"/>
                  <a:pt x="1296" y="160"/>
                </a:cubicBezTo>
                <a:cubicBezTo>
                  <a:pt x="1496" y="184"/>
                  <a:pt x="1564" y="172"/>
                  <a:pt x="1632" y="1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s-ES" b="1">
              <a:latin typeface="Arial Narrow" panose="020B0606020202030204" pitchFamily="34" charset="0"/>
              <a:cs typeface="Arial" panose="020B0604020202020204"/>
            </a:endParaRPr>
          </a:p>
        </p:txBody>
      </p:sp>
      <p:sp>
        <p:nvSpPr>
          <p:cNvPr id="13319" name="Freeform 7"/>
          <p:cNvSpPr/>
          <p:nvPr/>
        </p:nvSpPr>
        <p:spPr bwMode="auto">
          <a:xfrm>
            <a:off x="4039674" y="2764963"/>
            <a:ext cx="2273931" cy="2034427"/>
          </a:xfrm>
          <a:custGeom>
            <a:avLst/>
            <a:gdLst>
              <a:gd name="T0" fmla="*/ 0 w 1248"/>
              <a:gd name="T1" fmla="*/ 2147483647 h 912"/>
              <a:gd name="T2" fmla="*/ 2147483647 w 1248"/>
              <a:gd name="T3" fmla="*/ 2147483647 h 912"/>
              <a:gd name="T4" fmla="*/ 2147483647 w 1248"/>
              <a:gd name="T5" fmla="*/ 0 h 912"/>
              <a:gd name="T6" fmla="*/ 0 60000 65536"/>
              <a:gd name="T7" fmla="*/ 0 60000 65536"/>
              <a:gd name="T8" fmla="*/ 0 60000 65536"/>
              <a:gd name="T9" fmla="*/ 0 w 1248"/>
              <a:gd name="T10" fmla="*/ 0 h 912"/>
              <a:gd name="T11" fmla="*/ 1248 w 1248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912">
                <a:moveTo>
                  <a:pt x="0" y="912"/>
                </a:moveTo>
                <a:cubicBezTo>
                  <a:pt x="16" y="844"/>
                  <a:pt x="32" y="776"/>
                  <a:pt x="240" y="624"/>
                </a:cubicBezTo>
                <a:cubicBezTo>
                  <a:pt x="448" y="472"/>
                  <a:pt x="1080" y="64"/>
                  <a:pt x="1248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</a:ln>
        </p:spPr>
        <p:txBody>
          <a:bodyPr/>
          <a:lstStyle/>
          <a:p>
            <a:endParaRPr lang="es-ES" b="1">
              <a:latin typeface="Arial Narrow" panose="020B0606020202030204" pitchFamily="34" charset="0"/>
              <a:cs typeface="Arial" panose="020B0604020202020204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161220" y="2345688"/>
            <a:ext cx="2286000" cy="366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UY" b="1" dirty="0">
                <a:latin typeface="Arial Narrow" panose="020B0606020202030204" pitchFamily="34" charset="0"/>
                <a:cs typeface="Arial" panose="020B0604020202020204"/>
              </a:rPr>
              <a:t>POTENCIAL</a:t>
            </a:r>
            <a:endParaRPr lang="es-ES" b="1" dirty="0">
              <a:latin typeface="Arial Narrow" panose="020B0606020202030204" pitchFamily="34" charset="0"/>
              <a:cs typeface="Arial" panose="020B0604020202020204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161220" y="4265991"/>
            <a:ext cx="1981200" cy="366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UY" b="1">
                <a:latin typeface="Arial Narrow" panose="020B0606020202030204" pitchFamily="34" charset="0"/>
                <a:cs typeface="Arial" panose="020B0604020202020204"/>
              </a:rPr>
              <a:t>REAL</a:t>
            </a:r>
            <a:endParaRPr lang="es-ES" b="1">
              <a:latin typeface="Arial Narrow" panose="020B0606020202030204" pitchFamily="34" charset="0"/>
              <a:cs typeface="Arial" panose="020B0604020202020204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018220" y="5027990"/>
            <a:ext cx="1752600" cy="336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UY" sz="1600" b="1">
                <a:latin typeface="Arial Narrow" panose="020B0606020202030204" pitchFamily="34" charset="0"/>
                <a:cs typeface="Arial" panose="020B0604020202020204"/>
              </a:rPr>
              <a:t>TIEMPO</a:t>
            </a:r>
            <a:endParaRPr lang="es-ES" sz="1600" b="1">
              <a:latin typeface="Arial Narrow" panose="020B0606020202030204" pitchFamily="34" charset="0"/>
              <a:cs typeface="Arial" panose="020B0604020202020204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941034" y="3351590"/>
            <a:ext cx="170558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UY" b="1" dirty="0">
                <a:latin typeface="Arial Narrow" panose="020B0606020202030204" pitchFamily="34" charset="0"/>
                <a:cs typeface="Arial" panose="020B0604020202020204"/>
              </a:rPr>
              <a:t>RESULTADOS</a:t>
            </a:r>
            <a:endParaRPr lang="es-ES" b="1" dirty="0">
              <a:latin typeface="Arial Narrow" panose="020B0606020202030204" pitchFamily="34" charset="0"/>
              <a:cs typeface="Arial" panose="020B0604020202020204"/>
            </a:endParaRPr>
          </a:p>
        </p:txBody>
      </p:sp>
      <p:sp>
        <p:nvSpPr>
          <p:cNvPr id="13324" name="11 CuadroTexto"/>
          <p:cNvSpPr txBox="1">
            <a:spLocks noChangeArrowheads="1"/>
          </p:cNvSpPr>
          <p:nvPr/>
        </p:nvSpPr>
        <p:spPr bwMode="auto">
          <a:xfrm>
            <a:off x="841836" y="5794880"/>
            <a:ext cx="3625661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eaLnBrk="1" hangingPunct="1"/>
            <a:r>
              <a:rPr lang="es-ES" sz="1600" dirty="0">
                <a:latin typeface="Arial Narrow" panose="020B0606020202030204" pitchFamily="34" charset="0"/>
              </a:rPr>
              <a:t>Basado en Peter </a:t>
            </a:r>
            <a:r>
              <a:rPr lang="es-ES" sz="1600" dirty="0" err="1">
                <a:latin typeface="Arial Narrow" panose="020B0606020202030204" pitchFamily="34" charset="0"/>
              </a:rPr>
              <a:t>Senge</a:t>
            </a:r>
            <a:endParaRPr lang="es-UY" sz="1600" dirty="0">
              <a:latin typeface="Arial Narrow" panose="020B0606020202030204" pitchFamily="34" charset="0"/>
            </a:endParaRP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4FF89B21-A6AB-3442-9E29-78C5693A6ED4}"/>
              </a:ext>
            </a:extLst>
          </p:cNvPr>
          <p:cNvCxnSpPr>
            <a:cxnSpLocks/>
          </p:cNvCxnSpPr>
          <p:nvPr/>
        </p:nvCxnSpPr>
        <p:spPr>
          <a:xfrm>
            <a:off x="7169194" y="2764963"/>
            <a:ext cx="0" cy="15010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8">
            <a:extLst>
              <a:ext uri="{FF2B5EF4-FFF2-40B4-BE49-F238E27FC236}">
                <a16:creationId xmlns:a16="http://schemas.microsoft.com/office/drawing/2014/main" id="{BEF52B6F-7EF3-BA47-B5B1-712CDF545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856" y="3305839"/>
            <a:ext cx="2286000" cy="366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UY" b="1" i="1" dirty="0">
                <a:latin typeface="Arial Narrow" panose="020B0606020202030204" pitchFamily="34" charset="0"/>
                <a:cs typeface="Arial" panose="020B0604020202020204"/>
              </a:rPr>
              <a:t>BRECHA</a:t>
            </a:r>
            <a:endParaRPr lang="es-ES" b="1" i="1" dirty="0">
              <a:latin typeface="Arial Narrow" panose="020B0606020202030204" pitchFamily="34" charset="0"/>
              <a:cs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9883599" y="6418755"/>
            <a:ext cx="1003785" cy="36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53560" rIns="81646" bIns="40823"/>
          <a:lstStyle>
            <a:lvl1pPr marL="215900" indent="-215900"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eaLnBrk="1">
              <a:lnSpc>
                <a:spcPct val="100000"/>
              </a:lnSpc>
              <a:buSzPct val="45000"/>
              <a:buFont typeface="StarSymbol" charset="0"/>
              <a:buNone/>
            </a:pPr>
            <a:fld id="{40BDB0C8-7969-48D4-AEF9-46245D0346E5}" type="slidenum">
              <a:rPr lang="es-UY" altLang="es-UY" sz="1450">
                <a:solidFill>
                  <a:srgbClr val="FFFFFF"/>
                </a:solidFill>
              </a:rPr>
              <a:t>20</a:t>
            </a:fld>
            <a:endParaRPr lang="es-UY" altLang="es-UY" sz="1450">
              <a:solidFill>
                <a:srgbClr val="FFFFFF"/>
              </a:solidFill>
            </a:endParaRP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1523521" y="1049871"/>
            <a:ext cx="9144960" cy="6806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lIns="81646" tIns="67930" rIns="81646" bIns="40823" anchor="ctr" anchorCtr="1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eaLnBrk="1">
              <a:lnSpc>
                <a:spcPct val="100000"/>
              </a:lnSpc>
              <a:buSzPct val="45000"/>
              <a:buFont typeface="StarSymbol" charset="0"/>
              <a:buNone/>
            </a:pPr>
            <a:endParaRPr lang="es-UY" altLang="en-US" sz="2905" dirty="0">
              <a:latin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SzPct val="45000"/>
              <a:buFont typeface="StarSymbol" charset="0"/>
              <a:buNone/>
            </a:pPr>
            <a:r>
              <a:rPr lang="es-UY" altLang="en-US" sz="2905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VISIÓN COMPARTIDA</a:t>
            </a:r>
            <a:r>
              <a:rPr lang="es-UY" altLang="en-US" sz="2905" dirty="0">
                <a:latin typeface="Arial" panose="020B0604020202020204" pitchFamily="34" charset="0"/>
              </a:rPr>
              <a:t/>
            </a:r>
            <a:br>
              <a:rPr lang="es-UY" altLang="en-US" sz="2905" dirty="0">
                <a:latin typeface="Arial" panose="020B0604020202020204" pitchFamily="34" charset="0"/>
              </a:rPr>
            </a:br>
            <a:endParaRPr lang="es-UY" altLang="es-UY" sz="2905" b="1" dirty="0">
              <a:solidFill>
                <a:srgbClr val="000000"/>
              </a:solidFill>
            </a:endParaRPr>
          </a:p>
        </p:txBody>
      </p:sp>
      <p:sp>
        <p:nvSpPr>
          <p:cNvPr id="9" name="Marcador de contenido 2"/>
          <p:cNvSpPr txBox="1"/>
          <p:nvPr/>
        </p:nvSpPr>
        <p:spPr>
          <a:xfrm>
            <a:off x="2199535" y="1916234"/>
            <a:ext cx="7423980" cy="4332584"/>
          </a:xfrm>
          <a:prstGeom prst="rect">
            <a:avLst/>
          </a:prstGeom>
        </p:spPr>
        <p:txBody>
          <a:bodyPr/>
          <a:lstStyle>
            <a:lvl1pPr marL="342900" indent="-342900" algn="l" defTabSz="44958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4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58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58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58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580" rtl="0" fontAlgn="base" hangingPunct="0">
              <a:lnSpc>
                <a:spcPct val="93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580" rtl="0" fontAlgn="base" hangingPunct="0">
              <a:lnSpc>
                <a:spcPct val="93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580" rtl="0" fontAlgn="base" hangingPunct="0">
              <a:lnSpc>
                <a:spcPct val="93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580" rtl="0" fontAlgn="base" hangingPunct="0">
              <a:lnSpc>
                <a:spcPct val="93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Char char="-"/>
            </a:pPr>
            <a:endParaRPr lang="es-UY" sz="2175" dirty="0"/>
          </a:p>
        </p:txBody>
      </p:sp>
      <p:pic>
        <p:nvPicPr>
          <p:cNvPr id="20" name="Picture 7" descr="saintex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024" y="2350930"/>
            <a:ext cx="2284447" cy="332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4"/>
          <p:cNvGrpSpPr/>
          <p:nvPr/>
        </p:nvGrpSpPr>
        <p:grpSpPr bwMode="auto">
          <a:xfrm>
            <a:off x="4810917" y="2134907"/>
            <a:ext cx="5044849" cy="2059416"/>
            <a:chOff x="2041" y="1697"/>
            <a:chExt cx="3503" cy="1430"/>
          </a:xfrm>
          <a:solidFill>
            <a:schemeClr val="bg1">
              <a:lumMod val="95000"/>
            </a:schemeClr>
          </a:solidFill>
        </p:grpSpPr>
        <p:sp>
          <p:nvSpPr>
            <p:cNvPr id="22" name="AutoShape 5"/>
            <p:cNvSpPr>
              <a:spLocks noChangeArrowheads="1"/>
            </p:cNvSpPr>
            <p:nvPr/>
          </p:nvSpPr>
          <p:spPr bwMode="auto">
            <a:xfrm>
              <a:off x="2041" y="1697"/>
              <a:ext cx="3503" cy="1430"/>
            </a:xfrm>
            <a:prstGeom prst="roundRect">
              <a:avLst>
                <a:gd name="adj" fmla="val 6704"/>
              </a:avLst>
            </a:prstGeom>
            <a:grpFill/>
            <a:ln w="25400">
              <a:noFill/>
              <a:rou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s-UY" altLang="en-US" sz="1635">
                <a:latin typeface="Arial Narrow" panose="020B0606020202030204" pitchFamily="34" charset="0"/>
              </a:endParaRPr>
            </a:p>
          </p:txBody>
        </p:sp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2264" y="1847"/>
              <a:ext cx="3088" cy="110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89" tIns="40324" rIns="82089" bIns="40324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s-ES_tradnl" altLang="en-US" sz="1635" dirty="0">
                  <a:latin typeface="Arial Narrow" panose="020B0606020202030204" pitchFamily="34" charset="0"/>
                </a:rPr>
                <a:t>“Si quieres construir un barco, no reúnas a los hombres para recoger leños, dividir el trabajo y dar órdenes, sino más bien despierta en ellos el anhelo de mar libre y abierto!”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s-ES_tradnl" altLang="en-US" sz="1635" dirty="0">
                <a:latin typeface="Arial Narrow" panose="020B0606020202030204" pitchFamily="34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635" b="1" dirty="0">
                  <a:latin typeface="Arial Narrow" panose="020B0606020202030204" pitchFamily="34" charset="0"/>
                </a:rPr>
                <a:t>Antoine de Saint-</a:t>
              </a:r>
              <a:r>
                <a:rPr lang="en-GB" altLang="en-US" sz="1635" b="1" dirty="0" err="1">
                  <a:latin typeface="Arial Narrow" panose="020B0606020202030204" pitchFamily="34" charset="0"/>
                </a:rPr>
                <a:t>Exupéry</a:t>
              </a:r>
              <a:r>
                <a:rPr lang="en-GB" altLang="en-US" sz="1635" dirty="0">
                  <a:latin typeface="Arial Narrow" panose="020B0606020202030204" pitchFamily="34" charset="0"/>
                </a:rPr>
                <a:t> </a:t>
              </a:r>
              <a:endParaRPr lang="es-ES_tradnl" altLang="en-US" sz="1635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4951977" y="4194988"/>
            <a:ext cx="5164382" cy="1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89" tIns="40324" rIns="82089" bIns="40324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charset="0"/>
                <a:cs typeface="Arial" panose="020B060402020202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spcAft>
                <a:spcPct val="400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s-ES" altLang="en-US" sz="1450" dirty="0">
                <a:latin typeface="Tahoma" panose="020B0604030504040204" pitchFamily="34" charset="0"/>
              </a:rPr>
              <a:t> Una visión compartida es una fuerza en el corazón de la gente, una fuerza de impresionante poder, un sentimiento de </a:t>
            </a:r>
            <a:r>
              <a:rPr lang="es-ES" altLang="en-US" sz="1450" dirty="0">
                <a:latin typeface="Arial Narrow" panose="020B0606020202030204" pitchFamily="34" charset="0"/>
              </a:rPr>
              <a:t>identificación</a:t>
            </a:r>
            <a:r>
              <a:rPr lang="es-ES" altLang="en-US" sz="1450" dirty="0">
                <a:latin typeface="Tahoma" panose="020B0604030504040204" pitchFamily="34" charset="0"/>
              </a:rPr>
              <a:t> y compromiso con algo.</a:t>
            </a:r>
          </a:p>
          <a:p>
            <a:pPr marL="285750" indent="-285750">
              <a:spcBef>
                <a:spcPct val="0"/>
              </a:spcBef>
              <a:spcAft>
                <a:spcPct val="400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s-ES" altLang="en-US" sz="1450" dirty="0">
                <a:latin typeface="Tahoma" panose="020B0604030504040204" pitchFamily="34" charset="0"/>
              </a:rPr>
              <a:t> Expresa un destino, un lugar al que llegar y por el que merece la pena esforzarse.</a:t>
            </a:r>
          </a:p>
          <a:p>
            <a:pPr marL="285750" indent="-285750">
              <a:spcBef>
                <a:spcPct val="0"/>
              </a:spcBef>
              <a:spcAft>
                <a:spcPct val="400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s-ES" altLang="en-US" sz="1450" dirty="0">
                <a:latin typeface="Tahoma" panose="020B0604030504040204" pitchFamily="34" charset="0"/>
              </a:rPr>
              <a:t> Una visión compartida tiene el poder de aunar muchas visiones individuales.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07026" y="1037967"/>
            <a:ext cx="3348681" cy="976184"/>
          </a:xfrm>
          <a:prstGeom prst="rect">
            <a:avLst/>
          </a:prstGeom>
          <a:pattFill prst="pct5">
            <a:fgClr>
              <a:schemeClr val="lt1"/>
            </a:fgClr>
            <a:bgClr>
              <a:schemeClr val="bg1"/>
            </a:bgClr>
          </a:pattFill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VISIÓN DE FUTURO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707026" y="4843850"/>
            <a:ext cx="3348681" cy="914400"/>
          </a:xfrm>
          <a:prstGeom prst="rect">
            <a:avLst/>
          </a:prstGeom>
          <a:pattFill prst="pct5">
            <a:fgClr>
              <a:schemeClr val="lt1"/>
            </a:fgClr>
            <a:bgClr>
              <a:schemeClr val="bg1"/>
            </a:bgClr>
          </a:pattFill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REALIDAD ACTUAL</a:t>
            </a:r>
          </a:p>
        </p:txBody>
      </p:sp>
      <p:sp>
        <p:nvSpPr>
          <p:cNvPr id="4" name="Flecha arriba y abajo 3"/>
          <p:cNvSpPr/>
          <p:nvPr/>
        </p:nvSpPr>
        <p:spPr>
          <a:xfrm>
            <a:off x="4829431" y="2100648"/>
            <a:ext cx="1103870" cy="2656704"/>
          </a:xfrm>
          <a:prstGeom prst="upDownArrow">
            <a:avLst/>
          </a:prstGeom>
          <a:pattFill prst="pct5">
            <a:fgClr>
              <a:schemeClr val="lt1"/>
            </a:fgClr>
            <a:bgClr>
              <a:schemeClr val="bg1"/>
            </a:bgClr>
          </a:pattFill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s-ES_tradnl" sz="2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TENSIÓN CREATIVA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503" y="754457"/>
            <a:ext cx="10711542" cy="430213"/>
          </a:xfrm>
          <a:noFill/>
          <a:ln w="28575">
            <a:noFill/>
            <a:miter lim="800000"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altLang="es-UY" sz="3200" b="1" dirty="0">
                <a:solidFill>
                  <a:schemeClr val="accent1"/>
                </a:solidFill>
                <a:latin typeface="Arial Narrow" panose="020B0606020202030204" pitchFamily="34" charset="0"/>
                <a:ea typeface="MS PGothic" panose="020B0600070205080204" charset="-128"/>
              </a:rPr>
              <a:t>Etapas del compromiso con la visión del cambio</a:t>
            </a:r>
            <a:endParaRPr lang="es-UY" altLang="es-UY" sz="3200" b="1" u="sng" dirty="0">
              <a:solidFill>
                <a:schemeClr val="accent1"/>
              </a:solidFill>
              <a:latin typeface="Arial Narrow" panose="020B0606020202030204" pitchFamily="34" charset="0"/>
              <a:ea typeface="MS PGothic" panose="020B0600070205080204" charset="-128"/>
            </a:endParaRPr>
          </a:p>
        </p:txBody>
      </p:sp>
      <p:graphicFrame>
        <p:nvGraphicFramePr>
          <p:cNvPr id="5939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353195"/>
              </p:ext>
            </p:extLst>
          </p:nvPr>
        </p:nvGraphicFramePr>
        <p:xfrm>
          <a:off x="2341564" y="1600200"/>
          <a:ext cx="7940675" cy="4472306"/>
        </p:xfrm>
        <a:graphic>
          <a:graphicData uri="http://schemas.openxmlformats.org/drawingml/2006/table">
            <a:tbl>
              <a:tblPr/>
              <a:tblGrid>
                <a:gridCol w="3970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0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2650">
                <a:tc>
                  <a:txBody>
                    <a:bodyPr/>
                    <a:lstStyle>
                      <a:lvl1pPr marL="342900" indent="-34290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ES" altLang="es-UY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  <a:ea typeface="MS PGothic" panose="020B0600070205080204" charset="-128"/>
                          <a:cs typeface="Times New Roman" panose="02020603050405020304" pitchFamily="18" charset="0"/>
                        </a:rPr>
                        <a:t>COMPROMISO</a:t>
                      </a:r>
                      <a:endParaRPr kumimoji="0" lang="es-UY" altLang="es-UY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MS PGothic" panose="020B0600070205080204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ES" altLang="es-UY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  <a:ea typeface="MS PGothic" panose="020B0600070205080204" charset="-128"/>
                          <a:cs typeface="Times New Roman" panose="02020603050405020304" pitchFamily="18" charset="0"/>
                        </a:rPr>
                        <a:t>Sentirse </a:t>
                      </a:r>
                      <a:r>
                        <a:rPr kumimoji="0" lang="es-ES" altLang="es-UY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  <a:ea typeface="MS PGothic" panose="020B0600070205080204" charset="-128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kumimoji="0" lang="es-ES" altLang="es-UY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  <a:ea typeface="MS PGothic" panose="020B0600070205080204" charset="-128"/>
                          <a:cs typeface="Times New Roman" panose="02020603050405020304" pitchFamily="18" charset="0"/>
                        </a:rPr>
                        <a:t>-responsable de la construcción de la nueva visión</a:t>
                      </a:r>
                      <a:endParaRPr kumimoji="0" lang="es-UY" altLang="es-UY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MS PGothic" panose="020B0600070205080204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1063">
                <a:tc>
                  <a:txBody>
                    <a:bodyPr/>
                    <a:lstStyle>
                      <a:lvl1pPr marL="342900" indent="-34290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ES" altLang="es-UY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  <a:ea typeface="MS PGothic" panose="020B0600070205080204" charset="-128"/>
                          <a:cs typeface="Times New Roman" panose="02020603050405020304" pitchFamily="18" charset="0"/>
                        </a:rPr>
                        <a:t>ALINEAMIENTO</a:t>
                      </a:r>
                      <a:endParaRPr kumimoji="0" lang="es-UY" altLang="es-UY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MS PGothic" panose="020B0600070205080204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ES" altLang="es-UY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  <a:ea typeface="MS PGothic" panose="020B0600070205080204" charset="-128"/>
                          <a:cs typeface="Times New Roman" panose="02020603050405020304" pitchFamily="18" charset="0"/>
                        </a:rPr>
                        <a:t>Enfocarse en la visión del cambio</a:t>
                      </a:r>
                      <a:endParaRPr kumimoji="0" lang="es-UY" altLang="es-UY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MS PGothic" panose="020B0600070205080204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4238">
                <a:tc>
                  <a:txBody>
                    <a:bodyPr/>
                    <a:lstStyle>
                      <a:lvl1pPr marL="342900" indent="-34290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ES" altLang="es-UY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  <a:ea typeface="MS PGothic" panose="020B0600070205080204" charset="-128"/>
                          <a:cs typeface="Times New Roman" panose="02020603050405020304" pitchFamily="18" charset="0"/>
                        </a:rPr>
                        <a:t>ACATAMIENTO</a:t>
                      </a:r>
                      <a:endParaRPr kumimoji="0" lang="es-UY" altLang="es-UY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MS PGothic" panose="020B0600070205080204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ES" altLang="es-UY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  <a:ea typeface="MS PGothic" panose="020B0600070205080204" charset="-128"/>
                          <a:cs typeface="Times New Roman" panose="02020603050405020304" pitchFamily="18" charset="0"/>
                        </a:rPr>
                        <a:t>Aceptar las órdenes (</a:t>
                      </a:r>
                      <a:r>
                        <a:rPr kumimoji="0" lang="es-ES" altLang="es-UY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  <a:ea typeface="MS PGothic" panose="020B0600070205080204" charset="-128"/>
                          <a:cs typeface="Times New Roman" panose="02020603050405020304" pitchFamily="18" charset="0"/>
                        </a:rPr>
                        <a:t>puede ser acatamiento genuino o acatamiento a regañadientes)</a:t>
                      </a:r>
                      <a:endParaRPr kumimoji="0" lang="es-UY" altLang="es-UY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MS PGothic" panose="020B0600070205080204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1063">
                <a:tc>
                  <a:txBody>
                    <a:bodyPr/>
                    <a:lstStyle>
                      <a:lvl1pPr marL="342900" indent="-34290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ES" altLang="es-UY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  <a:ea typeface="MS PGothic" panose="020B0600070205080204" charset="-128"/>
                          <a:cs typeface="Times New Roman" panose="02020603050405020304" pitchFamily="18" charset="0"/>
                        </a:rPr>
                        <a:t>RECHAZO</a:t>
                      </a:r>
                      <a:endParaRPr kumimoji="0" lang="es-UY" altLang="es-UY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MS PGothic" panose="020B0600070205080204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ES" altLang="es-UY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  <a:ea typeface="MS PGothic" panose="020B0600070205080204" charset="-128"/>
                          <a:cs typeface="Times New Roman" panose="02020603050405020304" pitchFamily="18" charset="0"/>
                        </a:rPr>
                        <a:t>Rebeldía, resistencia fuerte</a:t>
                      </a:r>
                      <a:endParaRPr kumimoji="0" lang="es-UY" altLang="es-UY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MS PGothic" panose="020B0600070205080204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2650">
                <a:tc>
                  <a:txBody>
                    <a:bodyPr/>
                    <a:lstStyle>
                      <a:lvl1pPr marL="342900" indent="-34290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ES" altLang="es-UY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  <a:ea typeface="MS PGothic" panose="020B0600070205080204" charset="-128"/>
                          <a:cs typeface="Times New Roman" panose="02020603050405020304" pitchFamily="18" charset="0"/>
                        </a:rPr>
                        <a:t>APATÍA</a:t>
                      </a:r>
                      <a:endParaRPr kumimoji="0" lang="es-UY" altLang="es-UY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MS PGothic" panose="020B0600070205080204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ES" altLang="es-UY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  <a:ea typeface="MS PGothic" panose="020B0600070205080204" charset="-128"/>
                          <a:cs typeface="Times New Roman" panose="02020603050405020304" pitchFamily="18" charset="0"/>
                        </a:rPr>
                        <a:t>Indiferencia ante el cambio</a:t>
                      </a:r>
                      <a:endParaRPr kumimoji="0" lang="es-UY" altLang="es-UY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MS PGothic" panose="020B0600070205080204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8326" name="AutoShape 17"/>
          <p:cNvSpPr>
            <a:spLocks noChangeArrowheads="1"/>
          </p:cNvSpPr>
          <p:nvPr/>
        </p:nvSpPr>
        <p:spPr bwMode="auto">
          <a:xfrm rot="16200000">
            <a:off x="-342288" y="3338038"/>
            <a:ext cx="4105275" cy="8429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_tradnl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2DDC1B-010B-594F-9D8E-B8FC744DD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726757"/>
            <a:ext cx="6852004" cy="13620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sz="3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Finalidad de las reestructuraciones públicas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D52ABF9-172F-614C-BBE9-A44F70EDC3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237"/>
          <a:stretch/>
        </p:blipFill>
        <p:spPr>
          <a:xfrm>
            <a:off x="7357655" y="2399446"/>
            <a:ext cx="3276600" cy="28428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7824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95FAEC-0392-1E48-809F-C973BE48A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535" y="515652"/>
            <a:ext cx="10691265" cy="137103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z="3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Visión del Programa de diseño organizacional para la creación de valor público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08F471-4D3E-5042-867F-97EB9EFBF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2624"/>
            <a:ext cx="10515600" cy="3853280"/>
          </a:xfrm>
        </p:spPr>
        <p:txBody>
          <a:bodyPr anchor="ctr">
            <a:normAutofit/>
          </a:bodyPr>
          <a:lstStyle/>
          <a:p>
            <a:r>
              <a:rPr lang="es-AR" b="1" dirty="0">
                <a:latin typeface="Arial Narrow" panose="020B0606020202030204" pitchFamily="34" charset="0"/>
              </a:rPr>
              <a:t>PROPÓSITO</a:t>
            </a:r>
            <a:r>
              <a:rPr lang="es-AR" dirty="0">
                <a:latin typeface="Arial Narrow" panose="020B0606020202030204" pitchFamily="34" charset="0"/>
              </a:rPr>
              <a:t>: Diseñar las organizaciones del Estado para mejorar la gestión pública orientando a los funcionarios y los recursos hacia la ejecución efectiva de políticas y procesos que generen valor público para la ciudadanía.</a:t>
            </a:r>
          </a:p>
          <a:p>
            <a:endParaRPr lang="es-AR" dirty="0">
              <a:latin typeface="Arial Narrow" panose="020B0606020202030204" pitchFamily="34" charset="0"/>
            </a:endParaRPr>
          </a:p>
          <a:p>
            <a:r>
              <a:rPr lang="es-AR" b="1" dirty="0">
                <a:latin typeface="Arial Narrow" panose="020B0606020202030204" pitchFamily="34" charset="0"/>
              </a:rPr>
              <a:t>VISIÓN</a:t>
            </a:r>
            <a:r>
              <a:rPr lang="es-AR" dirty="0">
                <a:latin typeface="Arial Narrow" panose="020B0606020202030204" pitchFamily="34" charset="0"/>
              </a:rPr>
              <a:t>: Queremos un Estado orientado al ciudadano, que lo escuche, que atienda sus necesidades y demandas, y del cual éste se sienta satisfecho. Un Estado responsable, que genere valor y rinda cuentas de su gestión, de sus logros y sus fracasos. Queremos un Estado que sea efectivo (eficiente y eficaz), que se adapte y anticipe a nuevos desafíos con soluciones innovadoras. Queremos un Estado donde trabajar sea motivante, en donde cada servidor público se conecte con el valor que brinda a  la ciudadanía.</a:t>
            </a:r>
            <a:endParaRPr lang="es-AR" sz="24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90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0100" y="717548"/>
            <a:ext cx="10553974" cy="4404064"/>
          </a:xfrm>
        </p:spPr>
        <p:txBody>
          <a:bodyPr>
            <a:normAutofit/>
          </a:bodyPr>
          <a:lstStyle/>
          <a:p>
            <a:r>
              <a:rPr lang="es-ES_tradnl" sz="3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¿Cómo crear una visión?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5B4F83-6FDB-4998-8E11-31CE6E7040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794B99-5B9D-4B94-9505-1EDED76CD6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765399"/>
              </p:ext>
            </p:extLst>
          </p:nvPr>
        </p:nvGraphicFramePr>
        <p:xfrm>
          <a:off x="1006910" y="1672045"/>
          <a:ext cx="9928861" cy="3947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3171D2F-2756-C447-9171-06CE5C871CCA}"/>
              </a:ext>
            </a:extLst>
          </p:cNvPr>
          <p:cNvSpPr txBox="1"/>
          <p:nvPr/>
        </p:nvSpPr>
        <p:spPr>
          <a:xfrm>
            <a:off x="-459556" y="5777513"/>
            <a:ext cx="350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>
                <a:latin typeface="Arial Narrow" panose="020B0606020202030204" pitchFamily="34" charset="0"/>
              </a:rPr>
              <a:t>Basado en John P. </a:t>
            </a:r>
            <a:r>
              <a:rPr lang="es-ES_tradnl" dirty="0" err="1">
                <a:latin typeface="Arial Narrow" panose="020B0606020202030204" pitchFamily="34" charset="0"/>
              </a:rPr>
              <a:t>Kotter</a:t>
            </a:r>
            <a:endParaRPr lang="es-ES_tradnl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47F7E96-DD38-ED46-8895-4EE744806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64" y="720786"/>
            <a:ext cx="10691265" cy="1127930"/>
          </a:xfrm>
        </p:spPr>
        <p:txBody>
          <a:bodyPr>
            <a:normAutofit/>
          </a:bodyPr>
          <a:lstStyle/>
          <a:p>
            <a:r>
              <a:rPr lang="es-ES_tradnl" sz="3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¿De qué manera puede la estructura frenar la visión?</a:t>
            </a:r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179FED29-C8C3-1648-8391-24B29A3E29D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60320179"/>
              </p:ext>
            </p:extLst>
          </p:nvPr>
        </p:nvGraphicFramePr>
        <p:xfrm>
          <a:off x="914849" y="2128684"/>
          <a:ext cx="5304417" cy="3844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4758BBDE-7D63-D740-A189-91B32FF2B57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35183495"/>
              </p:ext>
            </p:extLst>
          </p:nvPr>
        </p:nvGraphicFramePr>
        <p:xfrm>
          <a:off x="6371666" y="2128684"/>
          <a:ext cx="5219700" cy="3844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10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4699299" y="778795"/>
            <a:ext cx="6364941" cy="693188"/>
          </a:xfrm>
          <a:prstGeom prst="rect">
            <a:avLst/>
          </a:prstGeom>
          <a:ln>
            <a:solidFill>
              <a:srgbClr val="4F81BD"/>
            </a:solidFill>
            <a:headEnd/>
            <a:tailEnd/>
          </a:ln>
          <a:scene3d>
            <a:camera prst="perspectiveLeft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UY" sz="3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FUENTES DE RESISTENCIA AL CAMBIO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4501144" y="2487198"/>
            <a:ext cx="1702808" cy="2950929"/>
          </a:xfrm>
          <a:prstGeom prst="rect">
            <a:avLst/>
          </a:prstGeom>
          <a:ln>
            <a:solidFill>
              <a:srgbClr val="4F81BD"/>
            </a:solidFill>
            <a:headEnd/>
            <a:tailEnd/>
          </a:ln>
          <a:scene3d>
            <a:camera prst="perspectiveLeft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s-UY" sz="1600" b="1" u="sng" dirty="0">
                <a:latin typeface="Arial Narrow" panose="020B0606020202030204" pitchFamily="34" charset="0"/>
              </a:rPr>
              <a:t>Personas afectadas</a:t>
            </a:r>
          </a:p>
          <a:p>
            <a:pPr algn="ctr"/>
            <a:endParaRPr lang="es-UY" sz="1600" b="1" dirty="0">
              <a:latin typeface="Arial Narrow" panose="020B0606020202030204" pitchFamily="34" charset="0"/>
            </a:endParaRPr>
          </a:p>
          <a:p>
            <a:pPr>
              <a:buFontTx/>
              <a:buChar char="•"/>
            </a:pPr>
            <a:r>
              <a:rPr lang="es-UY" sz="1600" b="1" dirty="0">
                <a:latin typeface="Arial Narrow" panose="020B0606020202030204" pitchFamily="34" charset="0"/>
              </a:rPr>
              <a:t>Hábitos</a:t>
            </a:r>
          </a:p>
          <a:p>
            <a:pPr>
              <a:buFontTx/>
              <a:buChar char="•"/>
            </a:pPr>
            <a:r>
              <a:rPr lang="es-UY" sz="1600" b="1" dirty="0">
                <a:latin typeface="Arial Narrow" panose="020B0606020202030204" pitchFamily="34" charset="0"/>
              </a:rPr>
              <a:t>Miedo</a:t>
            </a:r>
          </a:p>
          <a:p>
            <a:pPr>
              <a:buFontTx/>
              <a:buChar char="•"/>
            </a:pPr>
            <a:r>
              <a:rPr lang="es-UY" sz="1600" b="1" dirty="0">
                <a:latin typeface="Arial Narrow" panose="020B0606020202030204" pitchFamily="34" charset="0"/>
              </a:rPr>
              <a:t>Estabilidad</a:t>
            </a:r>
          </a:p>
          <a:p>
            <a:pPr>
              <a:buFontTx/>
              <a:buChar char="•"/>
            </a:pPr>
            <a:r>
              <a:rPr lang="es-UY" sz="1600" b="1" dirty="0">
                <a:latin typeface="Arial Narrow" panose="020B0606020202030204" pitchFamily="34" charset="0"/>
              </a:rPr>
              <a:t>Satisfacción de necesidades</a:t>
            </a:r>
          </a:p>
          <a:p>
            <a:pPr>
              <a:buFontTx/>
              <a:buChar char="•"/>
            </a:pPr>
            <a:r>
              <a:rPr lang="es-UY" sz="1600" b="1" dirty="0">
                <a:latin typeface="Arial Narrow" panose="020B0606020202030204" pitchFamily="34" charset="0"/>
              </a:rPr>
              <a:t>Identificación con el sistema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6444245" y="2470037"/>
            <a:ext cx="1893774" cy="3069747"/>
          </a:xfrm>
          <a:prstGeom prst="rect">
            <a:avLst/>
          </a:prstGeom>
          <a:ln>
            <a:solidFill>
              <a:srgbClr val="4F81BD"/>
            </a:solidFill>
            <a:headEnd/>
            <a:tailEnd/>
          </a:ln>
          <a:scene3d>
            <a:camera prst="perspectiveLeft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s-UY" sz="1600" b="1" u="sng" dirty="0">
                <a:latin typeface="Arial Narrow" panose="020B0606020202030204" pitchFamily="34" charset="0"/>
              </a:rPr>
              <a:t>Estructura organizativa</a:t>
            </a:r>
          </a:p>
          <a:p>
            <a:pPr algn="ctr"/>
            <a:endParaRPr lang="es-UY" sz="1600" b="1" u="sng" dirty="0">
              <a:latin typeface="Arial Narrow" panose="020B0606020202030204" pitchFamily="34" charset="0"/>
            </a:endParaRPr>
          </a:p>
          <a:p>
            <a:pPr>
              <a:buFontTx/>
              <a:buChar char="•"/>
            </a:pPr>
            <a:r>
              <a:rPr lang="es-UY" sz="1600" b="1" dirty="0">
                <a:latin typeface="Arial Narrow" panose="020B0606020202030204" pitchFamily="34" charset="0"/>
              </a:rPr>
              <a:t>Derechos adquiridos</a:t>
            </a:r>
          </a:p>
          <a:p>
            <a:pPr>
              <a:buFontTx/>
              <a:buChar char="•"/>
            </a:pPr>
            <a:r>
              <a:rPr lang="es-UY" sz="1600" b="1" dirty="0">
                <a:latin typeface="Arial Narrow" panose="020B0606020202030204" pitchFamily="34" charset="0"/>
              </a:rPr>
              <a:t>Conformidad con la norma</a:t>
            </a:r>
          </a:p>
          <a:p>
            <a:pPr>
              <a:buFontTx/>
              <a:buChar char="•"/>
            </a:pPr>
            <a:r>
              <a:rPr lang="es-UY" sz="1600" b="1" dirty="0">
                <a:latin typeface="Arial Narrow" panose="020B0606020202030204" pitchFamily="34" charset="0"/>
              </a:rPr>
              <a:t>Coherencia del sistema</a:t>
            </a:r>
          </a:p>
          <a:p>
            <a:pPr>
              <a:buFontTx/>
              <a:buChar char="•"/>
            </a:pPr>
            <a:r>
              <a:rPr lang="es-UY" sz="1600" b="1" dirty="0">
                <a:latin typeface="Arial Narrow" panose="020B0606020202030204" pitchFamily="34" charset="0"/>
              </a:rPr>
              <a:t>Rechazo a lo extraño</a:t>
            </a:r>
          </a:p>
          <a:p>
            <a:pPr>
              <a:buFontTx/>
              <a:buChar char="•"/>
            </a:pPr>
            <a:r>
              <a:rPr lang="es-UY" sz="1600" b="1" dirty="0">
                <a:latin typeface="Arial Narrow" panose="020B0606020202030204" pitchFamily="34" charset="0"/>
              </a:rPr>
              <a:t>Línea jerárquica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8634719" y="2487199"/>
            <a:ext cx="1871662" cy="3052585"/>
          </a:xfrm>
          <a:prstGeom prst="rect">
            <a:avLst/>
          </a:prstGeom>
          <a:ln>
            <a:solidFill>
              <a:srgbClr val="4F81BD"/>
            </a:solidFill>
            <a:headEnd/>
            <a:tailEnd/>
          </a:ln>
          <a:scene3d>
            <a:camera prst="perspectiveLeft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s-UY" sz="1600" b="1" u="sng" dirty="0">
                <a:latin typeface="Arial Narrow" panose="020B0606020202030204" pitchFamily="34" charset="0"/>
              </a:rPr>
              <a:t>Proceso de implantación</a:t>
            </a:r>
          </a:p>
          <a:p>
            <a:pPr algn="ctr"/>
            <a:endParaRPr lang="es-UY" sz="1600" b="1" u="sng" dirty="0">
              <a:latin typeface="Arial Narrow" panose="020B0606020202030204" pitchFamily="34" charset="0"/>
            </a:endParaRPr>
          </a:p>
          <a:p>
            <a:pPr>
              <a:buFontTx/>
              <a:buChar char="•"/>
            </a:pPr>
            <a:r>
              <a:rPr lang="es-UY" sz="1600" b="1" dirty="0">
                <a:latin typeface="Arial Narrow" panose="020B0606020202030204" pitchFamily="34" charset="0"/>
              </a:rPr>
              <a:t>Credibilidad del agente de cambio</a:t>
            </a:r>
          </a:p>
          <a:p>
            <a:pPr>
              <a:buFontTx/>
              <a:buChar char="•"/>
            </a:pPr>
            <a:r>
              <a:rPr lang="es-UY" sz="1600" b="1" dirty="0">
                <a:latin typeface="Arial Narrow" panose="020B0606020202030204" pitchFamily="34" charset="0"/>
              </a:rPr>
              <a:t>Tiempo y medios</a:t>
            </a:r>
          </a:p>
          <a:p>
            <a:pPr>
              <a:buFontTx/>
              <a:buChar char="•"/>
            </a:pPr>
            <a:r>
              <a:rPr lang="es-UY" sz="1600" b="1" dirty="0">
                <a:latin typeface="Arial Narrow" panose="020B0606020202030204" pitchFamily="34" charset="0"/>
              </a:rPr>
              <a:t>Respeto a las personas</a:t>
            </a:r>
          </a:p>
          <a:p>
            <a:pPr>
              <a:buFontTx/>
              <a:buChar char="•"/>
            </a:pPr>
            <a:r>
              <a:rPr lang="es-UY" sz="1600" b="1" dirty="0">
                <a:latin typeface="Arial Narrow" panose="020B0606020202030204" pitchFamily="34" charset="0"/>
              </a:rPr>
              <a:t>Implicación y comunicación</a:t>
            </a:r>
          </a:p>
        </p:txBody>
      </p:sp>
      <p:cxnSp>
        <p:nvCxnSpPr>
          <p:cNvPr id="25" name="AutoShape 6"/>
          <p:cNvCxnSpPr>
            <a:cxnSpLocks noChangeShapeType="1"/>
            <a:stCxn id="21" idx="2"/>
            <a:endCxn id="22" idx="0"/>
          </p:cNvCxnSpPr>
          <p:nvPr/>
        </p:nvCxnSpPr>
        <p:spPr bwMode="auto">
          <a:xfrm rot="5400000">
            <a:off x="6109552" y="714979"/>
            <a:ext cx="1015215" cy="2529222"/>
          </a:xfrm>
          <a:prstGeom prst="bentConnector3">
            <a:avLst>
              <a:gd name="adj1" fmla="val 50000"/>
            </a:avLst>
          </a:prstGeom>
          <a:ln>
            <a:headEnd/>
            <a:tailEnd type="triangle" w="med" len="med"/>
          </a:ln>
          <a:scene3d>
            <a:camera prst="perspectiveLeft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6" name="AutoShape 7"/>
          <p:cNvCxnSpPr>
            <a:cxnSpLocks noChangeShapeType="1"/>
            <a:stCxn id="21" idx="2"/>
            <a:endCxn id="23" idx="0"/>
          </p:cNvCxnSpPr>
          <p:nvPr/>
        </p:nvCxnSpPr>
        <p:spPr bwMode="auto">
          <a:xfrm rot="5400000">
            <a:off x="7137424" y="1725691"/>
            <a:ext cx="998054" cy="490638"/>
          </a:xfrm>
          <a:prstGeom prst="bentConnector3">
            <a:avLst>
              <a:gd name="adj1" fmla="val 50000"/>
            </a:avLst>
          </a:prstGeom>
          <a:ln>
            <a:headEnd/>
            <a:tailEnd type="triangle" w="med" len="med"/>
          </a:ln>
          <a:scene3d>
            <a:camera prst="perspectiveLeft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7" name="AutoShape 8"/>
          <p:cNvCxnSpPr>
            <a:cxnSpLocks noChangeShapeType="1"/>
            <a:stCxn id="21" idx="2"/>
            <a:endCxn id="24" idx="0"/>
          </p:cNvCxnSpPr>
          <p:nvPr/>
        </p:nvCxnSpPr>
        <p:spPr bwMode="auto">
          <a:xfrm rot="16200000" flipH="1">
            <a:off x="8218552" y="1135201"/>
            <a:ext cx="1015216" cy="1688780"/>
          </a:xfrm>
          <a:prstGeom prst="bentConnector3">
            <a:avLst>
              <a:gd name="adj1" fmla="val 50000"/>
            </a:avLst>
          </a:prstGeom>
          <a:ln>
            <a:headEnd/>
            <a:tailEnd type="triangle" w="med" len="med"/>
          </a:ln>
          <a:scene3d>
            <a:camera prst="perspectiveLeft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28" name="8 CuadroTexto"/>
          <p:cNvSpPr txBox="1">
            <a:spLocks noChangeArrowheads="1"/>
          </p:cNvSpPr>
          <p:nvPr/>
        </p:nvSpPr>
        <p:spPr bwMode="auto">
          <a:xfrm>
            <a:off x="714956" y="5808367"/>
            <a:ext cx="3786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UY" dirty="0" smtClean="0">
                <a:latin typeface="Arial Narrow" panose="020B0606020202030204" pitchFamily="34" charset="0"/>
              </a:rPr>
              <a:t>Ronco, Emilio; </a:t>
            </a:r>
            <a:r>
              <a:rPr lang="es-UY" dirty="0" err="1" smtClean="0">
                <a:latin typeface="Arial Narrow" panose="020B0606020202030204" pitchFamily="34" charset="0"/>
              </a:rPr>
              <a:t>Lladó</a:t>
            </a:r>
            <a:r>
              <a:rPr lang="es-UY" dirty="0" smtClean="0">
                <a:latin typeface="Arial Narrow" panose="020B0606020202030204" pitchFamily="34" charset="0"/>
              </a:rPr>
              <a:t>, </a:t>
            </a:r>
            <a:r>
              <a:rPr lang="es-UY" dirty="0" err="1" smtClean="0">
                <a:latin typeface="Arial Narrow" panose="020B0606020202030204" pitchFamily="34" charset="0"/>
              </a:rPr>
              <a:t>Eduard</a:t>
            </a:r>
            <a:r>
              <a:rPr lang="es-UY" dirty="0" smtClean="0">
                <a:latin typeface="Arial Narrow" panose="020B0606020202030204" pitchFamily="34" charset="0"/>
              </a:rPr>
              <a:t>. </a:t>
            </a:r>
            <a:endParaRPr lang="es-UY" dirty="0"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20304" y="1419735"/>
            <a:ext cx="3980840" cy="39199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UY" sz="24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ADEMÁS DE LAS RESISTENCIAS DE LAS PERSONAS TAMBIÉN HAY BARRERAS ORIGINADAS EN LA  ESTRUCTURA ORGANIZATIVA Y EN LA PROPIA IMPLEMENTACIÓN DE CAMBIOS, QUE ATENDEREMOS EN EL PLAN DE CAMBIO</a:t>
            </a:r>
            <a:endParaRPr lang="es-ES" sz="24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06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4EE59B0-40DF-494A-83D8-0973F60C7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75" y="810137"/>
            <a:ext cx="10014495" cy="4602863"/>
          </a:xfrm>
          <a:prstGeom prst="rect">
            <a:avLst/>
          </a:prstGeom>
        </p:spPr>
      </p:pic>
      <p:sp>
        <p:nvSpPr>
          <p:cNvPr id="4" name="Flecha doblada hacia arriba 3">
            <a:extLst>
              <a:ext uri="{FF2B5EF4-FFF2-40B4-BE49-F238E27FC236}">
                <a16:creationId xmlns:a16="http://schemas.microsoft.com/office/drawing/2014/main" id="{42CF2B04-1DCD-AD4E-951F-3798D5EECE53}"/>
              </a:ext>
            </a:extLst>
          </p:cNvPr>
          <p:cNvSpPr/>
          <p:nvPr/>
        </p:nvSpPr>
        <p:spPr>
          <a:xfrm rot="5400000">
            <a:off x="2890241" y="5367527"/>
            <a:ext cx="679939" cy="56270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F03AD5B-918E-0D4C-ACAB-E80EB1AA24F2}"/>
              </a:ext>
            </a:extLst>
          </p:cNvPr>
          <p:cNvSpPr txBox="1"/>
          <p:nvPr/>
        </p:nvSpPr>
        <p:spPr>
          <a:xfrm>
            <a:off x="4167051" y="5171826"/>
            <a:ext cx="7424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¿CÓMO DISEÑAR ESTRUCTURAS QUE FACILITEN LA CREACIÓN DE VALOR PARA LA CIUDADANÍA?</a:t>
            </a:r>
            <a:endParaRPr lang="es-ES_tradnl" sz="28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21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DF39193-B567-754C-A72C-8B5B6B7FA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1" y="629346"/>
            <a:ext cx="11491369" cy="1371030"/>
          </a:xfrm>
        </p:spPr>
        <p:txBody>
          <a:bodyPr>
            <a:normAutofit/>
          </a:bodyPr>
          <a:lstStyle/>
          <a:p>
            <a:r>
              <a:rPr lang="es-ES_tradnl" sz="3200" b="1" spc="-150" dirty="0">
                <a:solidFill>
                  <a:schemeClr val="accent1"/>
                </a:solidFill>
                <a:latin typeface="Arial Narrow" panose="020B0606020202030204" pitchFamily="34" charset="0"/>
              </a:rPr>
              <a:t>un </a:t>
            </a:r>
            <a:r>
              <a:rPr lang="es-ES_tradnl" sz="3200" b="1" spc="-15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diseño organizacional </a:t>
            </a:r>
            <a:r>
              <a:rPr lang="es-ES_tradnl" sz="3200" b="1" spc="-150" dirty="0">
                <a:solidFill>
                  <a:schemeClr val="accent1"/>
                </a:solidFill>
                <a:latin typeface="Arial Narrow" panose="020B0606020202030204" pitchFamily="34" charset="0"/>
              </a:rPr>
              <a:t>enfocado en resultados para la ciudadanía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2BC13470-F09D-0949-943D-9D166021A7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673045"/>
              </p:ext>
            </p:extLst>
          </p:nvPr>
        </p:nvGraphicFramePr>
        <p:xfrm>
          <a:off x="700088" y="2292350"/>
          <a:ext cx="10691808" cy="305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774">
                  <a:extLst>
                    <a:ext uri="{9D8B030D-6E8A-4147-A177-3AD203B41FA5}">
                      <a16:colId xmlns:a16="http://schemas.microsoft.com/office/drawing/2014/main" val="1503644894"/>
                    </a:ext>
                  </a:extLst>
                </a:gridCol>
                <a:gridCol w="1591162">
                  <a:extLst>
                    <a:ext uri="{9D8B030D-6E8A-4147-A177-3AD203B41FA5}">
                      <a16:colId xmlns:a16="http://schemas.microsoft.com/office/drawing/2014/main" val="1461106973"/>
                    </a:ext>
                  </a:extLst>
                </a:gridCol>
                <a:gridCol w="1781968">
                  <a:extLst>
                    <a:ext uri="{9D8B030D-6E8A-4147-A177-3AD203B41FA5}">
                      <a16:colId xmlns:a16="http://schemas.microsoft.com/office/drawing/2014/main" val="1137678424"/>
                    </a:ext>
                  </a:extLst>
                </a:gridCol>
                <a:gridCol w="1781968">
                  <a:extLst>
                    <a:ext uri="{9D8B030D-6E8A-4147-A177-3AD203B41FA5}">
                      <a16:colId xmlns:a16="http://schemas.microsoft.com/office/drawing/2014/main" val="4091360509"/>
                    </a:ext>
                  </a:extLst>
                </a:gridCol>
                <a:gridCol w="1781968">
                  <a:extLst>
                    <a:ext uri="{9D8B030D-6E8A-4147-A177-3AD203B41FA5}">
                      <a16:colId xmlns:a16="http://schemas.microsoft.com/office/drawing/2014/main" val="2693424531"/>
                    </a:ext>
                  </a:extLst>
                </a:gridCol>
                <a:gridCol w="1781968">
                  <a:extLst>
                    <a:ext uri="{9D8B030D-6E8A-4147-A177-3AD203B41FA5}">
                      <a16:colId xmlns:a16="http://schemas.microsoft.com/office/drawing/2014/main" val="28511322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>
                          <a:latin typeface="Arial Narrow" panose="020B0606020202030204" pitchFamily="34" charset="0"/>
                        </a:rPr>
                        <a:t>NIVEL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>
                          <a:latin typeface="Arial Narrow" panose="020B0606020202030204" pitchFamily="34" charset="0"/>
                        </a:rPr>
                        <a:t>INSUMOS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>
                          <a:latin typeface="Arial Narrow" panose="020B0606020202030204" pitchFamily="34" charset="0"/>
                        </a:rPr>
                        <a:t>PROCESOS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>
                          <a:latin typeface="Arial Narrow" panose="020B0606020202030204" pitchFamily="34" charset="0"/>
                        </a:rPr>
                        <a:t>PRODUCTOS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>
                          <a:latin typeface="Arial Narrow" panose="020B0606020202030204" pitchFamily="34" charset="0"/>
                        </a:rPr>
                        <a:t>EFECTOS INMEDIATOS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>
                          <a:latin typeface="Arial Narrow" panose="020B0606020202030204" pitchFamily="34" charset="0"/>
                        </a:rPr>
                        <a:t>EFECTOS DE LARGO PLAZO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527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>
                          <a:latin typeface="Arial Narrow" panose="020B0606020202030204" pitchFamily="34" charset="0"/>
                        </a:rPr>
                        <a:t>MINISTERIOS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16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16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16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16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739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>
                          <a:latin typeface="Arial Narrow" panose="020B0606020202030204" pitchFamily="34" charset="0"/>
                        </a:rPr>
                        <a:t>UNIDADES EJECUTORAS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16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16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16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16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761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>
                          <a:latin typeface="Arial Narrow" panose="020B0606020202030204" pitchFamily="34" charset="0"/>
                        </a:rPr>
                        <a:t>UNIDADES ORGANIZATIVAS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16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16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16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725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>
                          <a:latin typeface="Arial Narrow" panose="020B0606020202030204" pitchFamily="34" charset="0"/>
                        </a:rPr>
                        <a:t>EQUIPOS DE TRABAJO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16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16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293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>
                          <a:latin typeface="Arial Narrow" panose="020B0606020202030204" pitchFamily="34" charset="0"/>
                        </a:rPr>
                        <a:t>PUESTOS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16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274214"/>
                  </a:ext>
                </a:extLst>
              </a:tr>
            </a:tbl>
          </a:graphicData>
        </a:graphic>
      </p:graphicFrame>
      <p:sp>
        <p:nvSpPr>
          <p:cNvPr id="6" name="Flecha derecha 5">
            <a:extLst>
              <a:ext uri="{FF2B5EF4-FFF2-40B4-BE49-F238E27FC236}">
                <a16:creationId xmlns:a16="http://schemas.microsoft.com/office/drawing/2014/main" id="{4BB17AEB-2186-E640-9654-9C8D5B44081D}"/>
              </a:ext>
            </a:extLst>
          </p:cNvPr>
          <p:cNvSpPr/>
          <p:nvPr/>
        </p:nvSpPr>
        <p:spPr>
          <a:xfrm>
            <a:off x="3727938" y="2790093"/>
            <a:ext cx="6400800" cy="49823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Arial Narrow" panose="020B0606020202030204" pitchFamily="34" charset="0"/>
              </a:rPr>
              <a:t>Coordinación entre unidades ejecutoras</a:t>
            </a:r>
          </a:p>
        </p:txBody>
      </p:sp>
      <p:sp>
        <p:nvSpPr>
          <p:cNvPr id="7" name="Flecha derecha 6">
            <a:extLst>
              <a:ext uri="{FF2B5EF4-FFF2-40B4-BE49-F238E27FC236}">
                <a16:creationId xmlns:a16="http://schemas.microsoft.com/office/drawing/2014/main" id="{F31F8176-AC2F-604D-AC62-45E2137B3CFF}"/>
              </a:ext>
            </a:extLst>
          </p:cNvPr>
          <p:cNvSpPr/>
          <p:nvPr/>
        </p:nvSpPr>
        <p:spPr>
          <a:xfrm>
            <a:off x="3727938" y="3293012"/>
            <a:ext cx="5791200" cy="49823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Arial Narrow" panose="020B0606020202030204" pitchFamily="34" charset="0"/>
              </a:rPr>
              <a:t>Rediseño de sus procesos </a:t>
            </a:r>
          </a:p>
        </p:txBody>
      </p:sp>
      <p:sp>
        <p:nvSpPr>
          <p:cNvPr id="8" name="Flecha derecha 7">
            <a:extLst>
              <a:ext uri="{FF2B5EF4-FFF2-40B4-BE49-F238E27FC236}">
                <a16:creationId xmlns:a16="http://schemas.microsoft.com/office/drawing/2014/main" id="{5F8C97A5-A756-C84B-B144-7F7CA206A2DD}"/>
              </a:ext>
            </a:extLst>
          </p:cNvPr>
          <p:cNvSpPr/>
          <p:nvPr/>
        </p:nvSpPr>
        <p:spPr>
          <a:xfrm>
            <a:off x="3727938" y="3884785"/>
            <a:ext cx="5791200" cy="49823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Arial Narrow" panose="020B0606020202030204" pitchFamily="34" charset="0"/>
              </a:rPr>
              <a:t>Unidades organizativas orientadas a resultados</a:t>
            </a:r>
          </a:p>
        </p:txBody>
      </p:sp>
      <p:sp>
        <p:nvSpPr>
          <p:cNvPr id="9" name="Flecha derecha 8">
            <a:extLst>
              <a:ext uri="{FF2B5EF4-FFF2-40B4-BE49-F238E27FC236}">
                <a16:creationId xmlns:a16="http://schemas.microsoft.com/office/drawing/2014/main" id="{CBD34BAA-E724-F34F-A8DB-F0D032031A03}"/>
              </a:ext>
            </a:extLst>
          </p:cNvPr>
          <p:cNvSpPr/>
          <p:nvPr/>
        </p:nvSpPr>
        <p:spPr>
          <a:xfrm>
            <a:off x="3727938" y="4409462"/>
            <a:ext cx="5791200" cy="49823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Arial Narrow" panose="020B0606020202030204" pitchFamily="34" charset="0"/>
              </a:rPr>
              <a:t>Equipos orientados a resultados</a:t>
            </a:r>
          </a:p>
        </p:txBody>
      </p:sp>
      <p:sp>
        <p:nvSpPr>
          <p:cNvPr id="10" name="Flecha derecha 9">
            <a:extLst>
              <a:ext uri="{FF2B5EF4-FFF2-40B4-BE49-F238E27FC236}">
                <a16:creationId xmlns:a16="http://schemas.microsoft.com/office/drawing/2014/main" id="{A258F3C6-1BEC-DA41-B656-6FEC234C6FEE}"/>
              </a:ext>
            </a:extLst>
          </p:cNvPr>
          <p:cNvSpPr/>
          <p:nvPr/>
        </p:nvSpPr>
        <p:spPr>
          <a:xfrm>
            <a:off x="3727938" y="4908623"/>
            <a:ext cx="5791200" cy="49823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Arial Narrow" panose="020B0606020202030204" pitchFamily="34" charset="0"/>
              </a:rPr>
              <a:t>Puestos orientados a resultados</a:t>
            </a:r>
          </a:p>
        </p:txBody>
      </p:sp>
    </p:spTree>
    <p:extLst>
      <p:ext uri="{BB962C8B-B14F-4D97-AF65-F5344CB8AC3E}">
        <p14:creationId xmlns:p14="http://schemas.microsoft.com/office/powerpoint/2010/main" val="328548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746125" y="733426"/>
            <a:ext cx="8229600" cy="667544"/>
          </a:xfrm>
        </p:spPr>
        <p:txBody>
          <a:bodyPr>
            <a:normAutofit/>
          </a:bodyPr>
          <a:lstStyle/>
          <a:p>
            <a:pPr eaLnBrk="1" hangingPunct="1"/>
            <a:r>
              <a:rPr lang="es-UY" sz="3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FUERZAS QUE IMPULSAN Y QUE FRENAN</a:t>
            </a:r>
          </a:p>
        </p:txBody>
      </p:sp>
      <p:sp>
        <p:nvSpPr>
          <p:cNvPr id="109571" name="Line 3"/>
          <p:cNvSpPr>
            <a:spLocks noChangeShapeType="1"/>
          </p:cNvSpPr>
          <p:nvPr/>
        </p:nvSpPr>
        <p:spPr bwMode="auto">
          <a:xfrm>
            <a:off x="3646488" y="5805488"/>
            <a:ext cx="54737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/>
          <a:lstStyle/>
          <a:p>
            <a:endParaRPr lang="es-ES">
              <a:latin typeface="Arial Narrow" panose="020B0606020202030204" pitchFamily="34" charset="0"/>
            </a:endParaRPr>
          </a:p>
        </p:txBody>
      </p:sp>
      <p:sp>
        <p:nvSpPr>
          <p:cNvPr id="109572" name="Line 4"/>
          <p:cNvSpPr>
            <a:spLocks noChangeShapeType="1"/>
          </p:cNvSpPr>
          <p:nvPr/>
        </p:nvSpPr>
        <p:spPr bwMode="auto">
          <a:xfrm>
            <a:off x="3646488" y="3789363"/>
            <a:ext cx="54737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/>
          <a:lstStyle/>
          <a:p>
            <a:endParaRPr lang="es-ES">
              <a:latin typeface="Arial Narrow" panose="020B0606020202030204" pitchFamily="34" charset="0"/>
            </a:endParaRPr>
          </a:p>
        </p:txBody>
      </p:sp>
      <p:sp>
        <p:nvSpPr>
          <p:cNvPr id="109573" name="Line 5"/>
          <p:cNvSpPr>
            <a:spLocks noChangeShapeType="1"/>
          </p:cNvSpPr>
          <p:nvPr/>
        </p:nvSpPr>
        <p:spPr bwMode="auto">
          <a:xfrm>
            <a:off x="3575050" y="1844675"/>
            <a:ext cx="54737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</a:ln>
        </p:spPr>
        <p:txBody>
          <a:bodyPr/>
          <a:lstStyle/>
          <a:p>
            <a:endParaRPr lang="es-ES">
              <a:latin typeface="Arial Narrow" panose="020B0606020202030204" pitchFamily="34" charset="0"/>
            </a:endParaRP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1992313" y="3500439"/>
            <a:ext cx="1943100" cy="6683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s-UY">
                <a:latin typeface="Arial Narrow" panose="020B0606020202030204" pitchFamily="34" charset="0"/>
              </a:rPr>
              <a:t>SITUACIÓN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s-UY">
                <a:latin typeface="Arial Narrow" panose="020B0606020202030204" pitchFamily="34" charset="0"/>
              </a:rPr>
              <a:t>ACTUAL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1919288" y="1412875"/>
            <a:ext cx="1871662" cy="11112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s-UY" dirty="0">
                <a:latin typeface="Arial Narrow" panose="020B0606020202030204" pitchFamily="34" charset="0"/>
              </a:rPr>
              <a:t>SITUACIÓN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s-UY" dirty="0">
                <a:latin typeface="Arial Narrow" panose="020B0606020202030204" pitchFamily="34" charset="0"/>
              </a:rPr>
              <a:t>DESEADA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s-UY" dirty="0">
                <a:latin typeface="Arial Narrow" panose="020B0606020202030204" pitchFamily="34" charset="0"/>
              </a:rPr>
              <a:t>(VISIÓN)</a:t>
            </a:r>
          </a:p>
        </p:txBody>
      </p:sp>
      <p:sp>
        <p:nvSpPr>
          <p:cNvPr id="109576" name="AutoShape 8"/>
          <p:cNvSpPr>
            <a:spLocks noChangeArrowheads="1"/>
          </p:cNvSpPr>
          <p:nvPr/>
        </p:nvSpPr>
        <p:spPr bwMode="auto">
          <a:xfrm>
            <a:off x="4367213" y="2492375"/>
            <a:ext cx="792162" cy="1079500"/>
          </a:xfrm>
          <a:prstGeom prst="downArrow">
            <a:avLst>
              <a:gd name="adj1" fmla="val 50000"/>
              <a:gd name="adj2" fmla="val 340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endParaRPr lang="es-ES">
              <a:latin typeface="Arial Narrow" panose="020B0606020202030204" pitchFamily="34" charset="0"/>
            </a:endParaRPr>
          </a:p>
        </p:txBody>
      </p:sp>
      <p:sp>
        <p:nvSpPr>
          <p:cNvPr id="109577" name="AutoShape 9"/>
          <p:cNvSpPr>
            <a:spLocks noChangeArrowheads="1"/>
          </p:cNvSpPr>
          <p:nvPr/>
        </p:nvSpPr>
        <p:spPr bwMode="auto">
          <a:xfrm>
            <a:off x="5303838" y="2492375"/>
            <a:ext cx="792162" cy="1079500"/>
          </a:xfrm>
          <a:prstGeom prst="downArrow">
            <a:avLst>
              <a:gd name="adj1" fmla="val 50000"/>
              <a:gd name="adj2" fmla="val 340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endParaRPr lang="es-ES">
              <a:latin typeface="Arial Narrow" panose="020B0606020202030204" pitchFamily="34" charset="0"/>
            </a:endParaRPr>
          </a:p>
        </p:txBody>
      </p:sp>
      <p:sp>
        <p:nvSpPr>
          <p:cNvPr id="109578" name="AutoShape 10"/>
          <p:cNvSpPr>
            <a:spLocks noChangeArrowheads="1"/>
          </p:cNvSpPr>
          <p:nvPr/>
        </p:nvSpPr>
        <p:spPr bwMode="auto">
          <a:xfrm>
            <a:off x="6311901" y="2492375"/>
            <a:ext cx="792163" cy="1079500"/>
          </a:xfrm>
          <a:prstGeom prst="downArrow">
            <a:avLst>
              <a:gd name="adj1" fmla="val 50000"/>
              <a:gd name="adj2" fmla="val 340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endParaRPr lang="es-ES">
              <a:latin typeface="Arial Narrow" panose="020B0606020202030204" pitchFamily="34" charset="0"/>
            </a:endParaRPr>
          </a:p>
        </p:txBody>
      </p:sp>
      <p:sp>
        <p:nvSpPr>
          <p:cNvPr id="109579" name="AutoShape 11"/>
          <p:cNvSpPr>
            <a:spLocks noChangeArrowheads="1"/>
          </p:cNvSpPr>
          <p:nvPr/>
        </p:nvSpPr>
        <p:spPr bwMode="auto">
          <a:xfrm>
            <a:off x="7248526" y="2492375"/>
            <a:ext cx="792163" cy="1079500"/>
          </a:xfrm>
          <a:prstGeom prst="downArrow">
            <a:avLst>
              <a:gd name="adj1" fmla="val 50000"/>
              <a:gd name="adj2" fmla="val 340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endParaRPr lang="es-ES">
              <a:latin typeface="Arial Narrow" panose="020B0606020202030204" pitchFamily="34" charset="0"/>
            </a:endParaRPr>
          </a:p>
        </p:txBody>
      </p:sp>
      <p:sp>
        <p:nvSpPr>
          <p:cNvPr id="109580" name="AutoShape 12"/>
          <p:cNvSpPr>
            <a:spLocks noChangeArrowheads="1"/>
          </p:cNvSpPr>
          <p:nvPr/>
        </p:nvSpPr>
        <p:spPr bwMode="auto">
          <a:xfrm>
            <a:off x="8183563" y="2492375"/>
            <a:ext cx="792162" cy="1079500"/>
          </a:xfrm>
          <a:prstGeom prst="downArrow">
            <a:avLst>
              <a:gd name="adj1" fmla="val 50000"/>
              <a:gd name="adj2" fmla="val 340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endParaRPr lang="es-ES">
              <a:latin typeface="Arial Narrow" panose="020B0606020202030204" pitchFamily="34" charset="0"/>
            </a:endParaRPr>
          </a:p>
        </p:txBody>
      </p:sp>
      <p:sp>
        <p:nvSpPr>
          <p:cNvPr id="109581" name="AutoShape 13"/>
          <p:cNvSpPr>
            <a:spLocks noChangeArrowheads="1"/>
          </p:cNvSpPr>
          <p:nvPr/>
        </p:nvSpPr>
        <p:spPr bwMode="auto">
          <a:xfrm rot="10800000">
            <a:off x="4367213" y="4005263"/>
            <a:ext cx="792162" cy="1079500"/>
          </a:xfrm>
          <a:prstGeom prst="downArrow">
            <a:avLst>
              <a:gd name="adj1" fmla="val 50000"/>
              <a:gd name="adj2" fmla="val 340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endParaRPr lang="es-ES">
              <a:latin typeface="Arial Narrow" panose="020B0606020202030204" pitchFamily="34" charset="0"/>
            </a:endParaRPr>
          </a:p>
        </p:txBody>
      </p:sp>
      <p:sp>
        <p:nvSpPr>
          <p:cNvPr id="109582" name="AutoShape 14"/>
          <p:cNvSpPr>
            <a:spLocks noChangeArrowheads="1"/>
          </p:cNvSpPr>
          <p:nvPr/>
        </p:nvSpPr>
        <p:spPr bwMode="auto">
          <a:xfrm rot="10800000">
            <a:off x="5303838" y="4005263"/>
            <a:ext cx="792162" cy="1079500"/>
          </a:xfrm>
          <a:prstGeom prst="downArrow">
            <a:avLst>
              <a:gd name="adj1" fmla="val 50000"/>
              <a:gd name="adj2" fmla="val 340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endParaRPr lang="es-ES">
              <a:latin typeface="Arial Narrow" panose="020B0606020202030204" pitchFamily="34" charset="0"/>
            </a:endParaRPr>
          </a:p>
        </p:txBody>
      </p:sp>
      <p:sp>
        <p:nvSpPr>
          <p:cNvPr id="109583" name="AutoShape 15"/>
          <p:cNvSpPr>
            <a:spLocks noChangeArrowheads="1"/>
          </p:cNvSpPr>
          <p:nvPr/>
        </p:nvSpPr>
        <p:spPr bwMode="auto">
          <a:xfrm rot="10800000">
            <a:off x="6311901" y="4005263"/>
            <a:ext cx="792163" cy="1079500"/>
          </a:xfrm>
          <a:prstGeom prst="downArrow">
            <a:avLst>
              <a:gd name="adj1" fmla="val 50000"/>
              <a:gd name="adj2" fmla="val 340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endParaRPr lang="es-ES">
              <a:latin typeface="Arial Narrow" panose="020B0606020202030204" pitchFamily="34" charset="0"/>
            </a:endParaRPr>
          </a:p>
        </p:txBody>
      </p:sp>
      <p:sp>
        <p:nvSpPr>
          <p:cNvPr id="109584" name="AutoShape 16"/>
          <p:cNvSpPr>
            <a:spLocks noChangeArrowheads="1"/>
          </p:cNvSpPr>
          <p:nvPr/>
        </p:nvSpPr>
        <p:spPr bwMode="auto">
          <a:xfrm rot="10800000">
            <a:off x="7248526" y="4005263"/>
            <a:ext cx="792163" cy="1079500"/>
          </a:xfrm>
          <a:prstGeom prst="downArrow">
            <a:avLst>
              <a:gd name="adj1" fmla="val 50000"/>
              <a:gd name="adj2" fmla="val 340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endParaRPr lang="es-ES">
              <a:latin typeface="Arial Narrow" panose="020B0606020202030204" pitchFamily="34" charset="0"/>
            </a:endParaRPr>
          </a:p>
        </p:txBody>
      </p:sp>
      <p:sp>
        <p:nvSpPr>
          <p:cNvPr id="109585" name="AutoShape 17"/>
          <p:cNvSpPr>
            <a:spLocks noChangeArrowheads="1"/>
          </p:cNvSpPr>
          <p:nvPr/>
        </p:nvSpPr>
        <p:spPr bwMode="auto">
          <a:xfrm rot="10800000">
            <a:off x="8183563" y="4005263"/>
            <a:ext cx="792162" cy="1079500"/>
          </a:xfrm>
          <a:prstGeom prst="downArrow">
            <a:avLst>
              <a:gd name="adj1" fmla="val 50000"/>
              <a:gd name="adj2" fmla="val 340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endParaRPr lang="es-ES">
              <a:latin typeface="Arial Narrow" panose="020B0606020202030204" pitchFamily="34" charset="0"/>
            </a:endParaRPr>
          </a:p>
        </p:txBody>
      </p:sp>
      <p:sp>
        <p:nvSpPr>
          <p:cNvPr id="109586" name="Text Box 18"/>
          <p:cNvSpPr txBox="1">
            <a:spLocks noChangeArrowheads="1"/>
          </p:cNvSpPr>
          <p:nvPr/>
        </p:nvSpPr>
        <p:spPr bwMode="auto">
          <a:xfrm>
            <a:off x="4583113" y="1916113"/>
            <a:ext cx="4392612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UY">
                <a:latin typeface="Arial Narrow" panose="020B0606020202030204" pitchFamily="34" charset="0"/>
              </a:rPr>
              <a:t>FUERZAS RESTRICTIVAS</a:t>
            </a:r>
          </a:p>
        </p:txBody>
      </p:sp>
      <p:sp>
        <p:nvSpPr>
          <p:cNvPr id="109587" name="Text Box 19"/>
          <p:cNvSpPr txBox="1">
            <a:spLocks noChangeArrowheads="1"/>
          </p:cNvSpPr>
          <p:nvPr/>
        </p:nvSpPr>
        <p:spPr bwMode="auto">
          <a:xfrm>
            <a:off x="4583113" y="5300663"/>
            <a:ext cx="4392612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UY">
                <a:latin typeface="Arial Narrow" panose="020B0606020202030204" pitchFamily="34" charset="0"/>
              </a:rPr>
              <a:t>FUERZAS IMPULSORAS</a:t>
            </a:r>
          </a:p>
        </p:txBody>
      </p:sp>
      <p:sp>
        <p:nvSpPr>
          <p:cNvPr id="109588" name="Text Box 20"/>
          <p:cNvSpPr txBox="1">
            <a:spLocks noChangeArrowheads="1"/>
          </p:cNvSpPr>
          <p:nvPr/>
        </p:nvSpPr>
        <p:spPr bwMode="auto">
          <a:xfrm>
            <a:off x="2196450" y="5791222"/>
            <a:ext cx="7993063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UY" dirty="0">
                <a:latin typeface="Arial Narrow" panose="020B0606020202030204" pitchFamily="34" charset="0"/>
              </a:rPr>
              <a:t>¿Cuál es el mejor enfoque: aumentar las fuerzas impulsoras o reducir las restrictivas?</a:t>
            </a:r>
          </a:p>
        </p:txBody>
      </p:sp>
      <p:sp>
        <p:nvSpPr>
          <p:cNvPr id="109589" name="Text Box 21"/>
          <p:cNvSpPr txBox="1">
            <a:spLocks noChangeArrowheads="1"/>
          </p:cNvSpPr>
          <p:nvPr/>
        </p:nvSpPr>
        <p:spPr bwMode="auto">
          <a:xfrm>
            <a:off x="9191625" y="3567113"/>
            <a:ext cx="1619250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UY" dirty="0">
                <a:latin typeface="Arial Narrow" panose="020B0606020202030204" pitchFamily="34" charset="0"/>
              </a:rPr>
              <a:t>EQUILIBRIO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ágono 4">
            <a:extLst>
              <a:ext uri="{FF2B5EF4-FFF2-40B4-BE49-F238E27FC236}">
                <a16:creationId xmlns:a16="http://schemas.microsoft.com/office/drawing/2014/main" id="{B2868470-BC2C-964C-9D40-6B4C51F969A4}"/>
              </a:ext>
            </a:extLst>
          </p:cNvPr>
          <p:cNvSpPr/>
          <p:nvPr/>
        </p:nvSpPr>
        <p:spPr>
          <a:xfrm>
            <a:off x="2364949" y="1838057"/>
            <a:ext cx="2155713" cy="450928"/>
          </a:xfrm>
          <a:prstGeom prst="homePlate">
            <a:avLst>
              <a:gd name="adj" fmla="val 17143"/>
            </a:avLst>
          </a:prstGeom>
          <a:solidFill>
            <a:schemeClr val="bg1"/>
          </a:solidFill>
          <a:ln>
            <a:solidFill>
              <a:srgbClr val="003D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PLANIFICACIÓN ESTRATÉGICA</a:t>
            </a:r>
            <a:endParaRPr kumimoji="0" lang="es-ES_tradnl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" name="Pentágono 5">
            <a:extLst>
              <a:ext uri="{FF2B5EF4-FFF2-40B4-BE49-F238E27FC236}">
                <a16:creationId xmlns:a16="http://schemas.microsoft.com/office/drawing/2014/main" id="{90F08476-999A-5244-A818-8DE9F6E27D1A}"/>
              </a:ext>
            </a:extLst>
          </p:cNvPr>
          <p:cNvSpPr/>
          <p:nvPr/>
        </p:nvSpPr>
        <p:spPr>
          <a:xfrm>
            <a:off x="4141521" y="2407776"/>
            <a:ext cx="1899979" cy="457200"/>
          </a:xfrm>
          <a:prstGeom prst="homePlate">
            <a:avLst>
              <a:gd name="adj" fmla="val 18571"/>
            </a:avLst>
          </a:prstGeom>
          <a:solidFill>
            <a:schemeClr val="bg1"/>
          </a:solidFill>
          <a:ln>
            <a:solidFill>
              <a:srgbClr val="003D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DISEÑO DE PROCESOS</a:t>
            </a:r>
            <a:endParaRPr kumimoji="0" lang="es-ES_tradnl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7" name="Pentágono 6">
            <a:extLst>
              <a:ext uri="{FF2B5EF4-FFF2-40B4-BE49-F238E27FC236}">
                <a16:creationId xmlns:a16="http://schemas.microsoft.com/office/drawing/2014/main" id="{4D9FAE84-5910-6441-94F9-74A0BF147669}"/>
              </a:ext>
            </a:extLst>
          </p:cNvPr>
          <p:cNvSpPr/>
          <p:nvPr/>
        </p:nvSpPr>
        <p:spPr>
          <a:xfrm>
            <a:off x="5404328" y="2989816"/>
            <a:ext cx="2422858" cy="487932"/>
          </a:xfrm>
          <a:prstGeom prst="homePlate">
            <a:avLst>
              <a:gd name="adj" fmla="val 11429"/>
            </a:avLst>
          </a:prstGeom>
          <a:solidFill>
            <a:schemeClr val="bg1"/>
          </a:solidFill>
          <a:ln>
            <a:solidFill>
              <a:srgbClr val="003D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3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DISEÑO MACRO ORGANIZACIONAL</a:t>
            </a:r>
            <a:endParaRPr kumimoji="0" lang="es-ES_tradnl" sz="13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" name="Pentágono 7">
            <a:extLst>
              <a:ext uri="{FF2B5EF4-FFF2-40B4-BE49-F238E27FC236}">
                <a16:creationId xmlns:a16="http://schemas.microsoft.com/office/drawing/2014/main" id="{86EAD054-879E-FF48-85A4-517BB9257098}"/>
              </a:ext>
            </a:extLst>
          </p:cNvPr>
          <p:cNvSpPr/>
          <p:nvPr/>
        </p:nvSpPr>
        <p:spPr>
          <a:xfrm>
            <a:off x="6471321" y="3628714"/>
            <a:ext cx="3287252" cy="565452"/>
          </a:xfrm>
          <a:prstGeom prst="homePlate">
            <a:avLst>
              <a:gd name="adj" fmla="val 14286"/>
            </a:avLst>
          </a:prstGeom>
          <a:solidFill>
            <a:schemeClr val="bg1"/>
          </a:solidFill>
          <a:ln>
            <a:solidFill>
              <a:srgbClr val="003D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DISEÑO MICRO </a:t>
            </a:r>
            <a:r>
              <a:rPr lang="es-ES_tradnl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ORGANIZACIONAL</a:t>
            </a:r>
            <a:endParaRPr kumimoji="0" lang="es-ES_tradnl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" name="Pentágono 8">
            <a:extLst>
              <a:ext uri="{FF2B5EF4-FFF2-40B4-BE49-F238E27FC236}">
                <a16:creationId xmlns:a16="http://schemas.microsoft.com/office/drawing/2014/main" id="{EA2BAB31-1CF8-F74F-B967-F4FCECCF6275}"/>
              </a:ext>
            </a:extLst>
          </p:cNvPr>
          <p:cNvSpPr/>
          <p:nvPr/>
        </p:nvSpPr>
        <p:spPr>
          <a:xfrm>
            <a:off x="5404328" y="4318784"/>
            <a:ext cx="5050828" cy="544440"/>
          </a:xfrm>
          <a:prstGeom prst="homePlate">
            <a:avLst>
              <a:gd name="adj" fmla="val 27143"/>
            </a:avLst>
          </a:prstGeom>
          <a:solidFill>
            <a:schemeClr val="bg1"/>
          </a:solidFill>
          <a:ln>
            <a:solidFill>
              <a:srgbClr val="003D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</a:t>
            </a: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LAN</a:t>
            </a:r>
            <a:r>
              <a:rPr kumimoji="0" lang="es-ES_tradnl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 DE G</a:t>
            </a: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ESTIÓN DE DOTACIÓN Y MOVIMIENTOS DE FUNCIONARIOS</a:t>
            </a:r>
            <a:endParaRPr kumimoji="0" lang="es-ES_tradnl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CF69D9E2-B61E-794A-87B0-E683897A692E}"/>
              </a:ext>
            </a:extLst>
          </p:cNvPr>
          <p:cNvSpPr/>
          <p:nvPr/>
        </p:nvSpPr>
        <p:spPr>
          <a:xfrm>
            <a:off x="10947906" y="1296206"/>
            <a:ext cx="569844" cy="458546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arrow" panose="020B0606020202030204" pitchFamily="34" charset="0"/>
              </a:rPr>
              <a:t>CIUDADANÍA</a:t>
            </a:r>
          </a:p>
        </p:txBody>
      </p:sp>
      <p:sp>
        <p:nvSpPr>
          <p:cNvPr id="11" name="Pentágono 10">
            <a:extLst>
              <a:ext uri="{FF2B5EF4-FFF2-40B4-BE49-F238E27FC236}">
                <a16:creationId xmlns:a16="http://schemas.microsoft.com/office/drawing/2014/main" id="{B19CC719-A5CC-524A-B1B7-B179CEFB2D0F}"/>
              </a:ext>
            </a:extLst>
          </p:cNvPr>
          <p:cNvSpPr/>
          <p:nvPr/>
        </p:nvSpPr>
        <p:spPr>
          <a:xfrm>
            <a:off x="814459" y="5000031"/>
            <a:ext cx="9640697" cy="544440"/>
          </a:xfrm>
          <a:prstGeom prst="homePlate">
            <a:avLst>
              <a:gd name="adj" fmla="val 27143"/>
            </a:avLst>
          </a:prstGeom>
          <a:solidFill>
            <a:schemeClr val="bg1"/>
          </a:solidFill>
          <a:ln>
            <a:solidFill>
              <a:srgbClr val="003D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GESTIÓN DEL CAMBIO Y GESTIÓN DE PROYECTOS</a:t>
            </a:r>
            <a:endParaRPr kumimoji="0" lang="es-ES_tradnl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B987279-3563-E447-A84C-E6BBD8839B87}"/>
              </a:ext>
            </a:extLst>
          </p:cNvPr>
          <p:cNvSpPr txBox="1">
            <a:spLocks/>
          </p:cNvSpPr>
          <p:nvPr/>
        </p:nvSpPr>
        <p:spPr>
          <a:xfrm>
            <a:off x="103413" y="619166"/>
            <a:ext cx="11487953" cy="544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200" b="1" spc="-15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  DIAGRAMA</a:t>
            </a:r>
            <a:r>
              <a:rPr lang="es-ES_tradnl" sz="3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es-ES_tradnl" sz="3200" b="1" spc="-150" dirty="0">
                <a:solidFill>
                  <a:schemeClr val="accent1"/>
                </a:solidFill>
                <a:latin typeface="Arial Narrow" panose="020B0606020202030204" pitchFamily="34" charset="0"/>
              </a:rPr>
              <a:t>ilustrativo</a:t>
            </a:r>
            <a:r>
              <a:rPr lang="es-ES_tradnl" sz="3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DE un PROYECTO DE REESTRUCTURA</a:t>
            </a:r>
          </a:p>
        </p:txBody>
      </p:sp>
      <p:sp>
        <p:nvSpPr>
          <p:cNvPr id="13" name="Pentágono 12">
            <a:extLst>
              <a:ext uri="{FF2B5EF4-FFF2-40B4-BE49-F238E27FC236}">
                <a16:creationId xmlns:a16="http://schemas.microsoft.com/office/drawing/2014/main" id="{7FFEBB7E-4916-FA44-9269-062A5460CCCB}"/>
              </a:ext>
            </a:extLst>
          </p:cNvPr>
          <p:cNvSpPr/>
          <p:nvPr/>
        </p:nvSpPr>
        <p:spPr>
          <a:xfrm>
            <a:off x="814459" y="1296206"/>
            <a:ext cx="2155713" cy="450928"/>
          </a:xfrm>
          <a:prstGeom prst="homePlate">
            <a:avLst>
              <a:gd name="adj" fmla="val 17143"/>
            </a:avLst>
          </a:prstGeom>
          <a:solidFill>
            <a:schemeClr val="bg1"/>
          </a:solidFill>
          <a:ln>
            <a:solidFill>
              <a:srgbClr val="003D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CARACTERIZACIÓN</a:t>
            </a: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ORGANISMO</a:t>
            </a:r>
            <a:endParaRPr kumimoji="0" lang="es-ES_tradnl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85184E4-C93A-4E34-8365-1886AAC5DE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6FD7A0CF-9BF5-B34A-B529-2BF83512A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334" y="554762"/>
            <a:ext cx="3623818" cy="4559890"/>
          </a:xfrm>
        </p:spPr>
        <p:txBody>
          <a:bodyPr>
            <a:normAutofit/>
          </a:bodyPr>
          <a:lstStyle/>
          <a:p>
            <a:r>
              <a:rPr lang="es-ES_tradnl" sz="34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Preguntas para intercambio en subgrupos y plenario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B0D40B-37F7-4F1F-B956-AFC12066AB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868972" y="723901"/>
            <a:ext cx="15948" cy="5450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Marcador de contenido 6">
            <a:extLst>
              <a:ext uri="{FF2B5EF4-FFF2-40B4-BE49-F238E27FC236}">
                <a16:creationId xmlns:a16="http://schemas.microsoft.com/office/drawing/2014/main" id="{7DD755A2-814F-47BA-BBFD-63675E3638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211153"/>
              </p:ext>
            </p:extLst>
          </p:nvPr>
        </p:nvGraphicFramePr>
        <p:xfrm>
          <a:off x="5133703" y="723900"/>
          <a:ext cx="6296297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242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6891691" y="4962298"/>
            <a:ext cx="34660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6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Muchas Gracias!!!</a:t>
            </a:r>
            <a:endParaRPr lang="es-UY" sz="3600" dirty="0"/>
          </a:p>
        </p:txBody>
      </p:sp>
    </p:spTree>
    <p:extLst>
      <p:ext uri="{BB962C8B-B14F-4D97-AF65-F5344CB8AC3E}">
        <p14:creationId xmlns:p14="http://schemas.microsoft.com/office/powerpoint/2010/main" val="41461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604846" y="723417"/>
            <a:ext cx="5922279" cy="127298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" sz="3200" b="1" spc="-150" dirty="0">
                <a:solidFill>
                  <a:schemeClr val="accent1"/>
                </a:solidFill>
                <a:latin typeface="Arial Narrow" panose="020B0606020202030204" pitchFamily="34" charset="0"/>
              </a:rPr>
              <a:t>Perspectiva sistémica</a:t>
            </a:r>
            <a:br>
              <a:rPr lang="es-ES" sz="3200" b="1" spc="-150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es-ES" sz="3200" b="1" spc="-150" dirty="0">
                <a:solidFill>
                  <a:schemeClr val="accent1"/>
                </a:solidFill>
                <a:latin typeface="Arial Narrow" panose="020B0606020202030204" pitchFamily="34" charset="0"/>
              </a:rPr>
              <a:t>¿cómo ver mejor?</a:t>
            </a:r>
          </a:p>
        </p:txBody>
      </p:sp>
      <p:pic>
        <p:nvPicPr>
          <p:cNvPr id="84997" name="Picture 84996" descr="Amplio grupo de paracaidistas en el aire">
            <a:extLst>
              <a:ext uri="{FF2B5EF4-FFF2-40B4-BE49-F238E27FC236}">
                <a16:creationId xmlns:a16="http://schemas.microsoft.com/office/drawing/2014/main" id="{78AF5881-7D44-4D28-BD48-C556B20205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02" r="25832" b="-1"/>
          <a:stretch/>
        </p:blipFill>
        <p:spPr>
          <a:xfrm>
            <a:off x="20" y="-17929"/>
            <a:ext cx="4876780" cy="6875929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995" name="Text Box 4"/>
          <p:cNvSpPr>
            <a:spLocks noGrp="1" noChangeArrowheads="1"/>
          </p:cNvSpPr>
          <p:nvPr>
            <p:ph idx="1"/>
          </p:nvPr>
        </p:nvSpPr>
        <p:spPr>
          <a:xfrm>
            <a:off x="5566943" y="2133600"/>
            <a:ext cx="6005933" cy="3774464"/>
          </a:xfrm>
        </p:spPr>
        <p:txBody>
          <a:bodyPr>
            <a:normAutofit/>
          </a:bodyPr>
          <a:lstStyle/>
          <a:p>
            <a:pPr eaLnBrk="1" hangingPunct="1"/>
            <a:r>
              <a:rPr lang="es-ES" dirty="0">
                <a:latin typeface="Arial Narrow" panose="020B0606020202030204" pitchFamily="34" charset="0"/>
              </a:rPr>
              <a:t>Ver las interacciones en vez de las concatenaciones lineales de causa – efecto</a:t>
            </a:r>
          </a:p>
          <a:p>
            <a:pPr eaLnBrk="1" hangingPunct="1"/>
            <a:r>
              <a:rPr lang="es-ES" dirty="0">
                <a:latin typeface="Arial Narrow" panose="020B0606020202030204" pitchFamily="34" charset="0"/>
              </a:rPr>
              <a:t>Ver procesos de cambio en vez de instantáneas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59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4" y="901701"/>
            <a:ext cx="3914776" cy="3977269"/>
          </a:xfrm>
        </p:spPr>
        <p:txBody>
          <a:bodyPr>
            <a:normAutofit/>
          </a:bodyPr>
          <a:lstStyle/>
          <a:p>
            <a:pPr eaLnBrk="1" hangingPunct="1"/>
            <a:r>
              <a:rPr lang="es-UY" sz="3200" b="1" spc="-150" dirty="0">
                <a:solidFill>
                  <a:schemeClr val="accent1"/>
                </a:solidFill>
                <a:latin typeface="Arial" charset="0"/>
              </a:rPr>
              <a:t>Un sistema es …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4BFD5B9F-5FB6-467D-83D5-DF82F19073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524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6261" name="Rectangle 3">
            <a:extLst>
              <a:ext uri="{FF2B5EF4-FFF2-40B4-BE49-F238E27FC236}">
                <a16:creationId xmlns:a16="http://schemas.microsoft.com/office/drawing/2014/main" id="{B64440F9-497D-4779-8D53-611BDA6018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216049"/>
              </p:ext>
            </p:extLst>
          </p:nvPr>
        </p:nvGraphicFramePr>
        <p:xfrm>
          <a:off x="5219952" y="723900"/>
          <a:ext cx="6171948" cy="549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6415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967" y="679426"/>
            <a:ext cx="10691265" cy="1371030"/>
          </a:xfrm>
        </p:spPr>
        <p:txBody>
          <a:bodyPr>
            <a:normAutofit/>
          </a:bodyPr>
          <a:lstStyle/>
          <a:p>
            <a:pPr eaLnBrk="1" hangingPunct="1"/>
            <a:r>
              <a:rPr lang="es-UY" sz="3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Componentes de una organización</a:t>
            </a:r>
            <a:br>
              <a:rPr lang="es-UY" sz="3200" b="1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es-UY" sz="3200" b="1" i="1" dirty="0">
                <a:solidFill>
                  <a:schemeClr val="accent1"/>
                </a:solidFill>
                <a:latin typeface="Arial Narrow" panose="020B0606020202030204" pitchFamily="34" charset="0"/>
              </a:rPr>
              <a:t>(El todo es más que las partes)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782888" y="2766333"/>
            <a:ext cx="6049962" cy="3313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UY">
              <a:latin typeface="Arial Narrow" panose="020B0606020202030204" pitchFamily="34" charset="0"/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7608888" y="2060575"/>
            <a:ext cx="2087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UY" sz="2400" b="1" u="sng">
                <a:latin typeface="Arial Narrow" panose="020B0606020202030204" pitchFamily="34" charset="0"/>
              </a:rPr>
              <a:t>ENTORNO</a:t>
            </a:r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auto">
          <a:xfrm rot="2010359">
            <a:off x="6888164" y="1989139"/>
            <a:ext cx="504825" cy="719137"/>
          </a:xfrm>
          <a:prstGeom prst="curvedRightArrow">
            <a:avLst>
              <a:gd name="adj1" fmla="val 28491"/>
              <a:gd name="adj2" fmla="val 5698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Arial Narrow" panose="020B0606020202030204" pitchFamily="34" charset="0"/>
            </a:endParaRPr>
          </a:p>
        </p:txBody>
      </p:sp>
      <p:sp>
        <p:nvSpPr>
          <p:cNvPr id="81926" name="AutoShape 6"/>
          <p:cNvSpPr>
            <a:spLocks noChangeArrowheads="1"/>
          </p:cNvSpPr>
          <p:nvPr/>
        </p:nvSpPr>
        <p:spPr bwMode="auto">
          <a:xfrm rot="-4094696">
            <a:off x="8977313" y="2563813"/>
            <a:ext cx="1008063" cy="433388"/>
          </a:xfrm>
          <a:prstGeom prst="curvedUpArrow">
            <a:avLst>
              <a:gd name="adj1" fmla="val 46520"/>
              <a:gd name="adj2" fmla="val 9304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Arial Narrow" panose="020B0606020202030204" pitchFamily="34" charset="0"/>
            </a:endParaRP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4943475" y="3141663"/>
            <a:ext cx="1512888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UY" b="1">
                <a:latin typeface="Arial Narrow" panose="020B0606020202030204" pitchFamily="34" charset="0"/>
              </a:rPr>
              <a:t>ESTRATEGIA</a:t>
            </a: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4943475" y="4149725"/>
            <a:ext cx="1512888" cy="647700"/>
          </a:xfrm>
          <a:prstGeom prst="rect">
            <a:avLst/>
          </a:prstGeom>
          <a:solidFill>
            <a:srgbClr val="E8E84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UY" b="1">
                <a:latin typeface="Arial Narrow" panose="020B0606020202030204" pitchFamily="34" charset="0"/>
              </a:rPr>
              <a:t>PERSONAS</a:t>
            </a: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6888164" y="4149725"/>
            <a:ext cx="1584325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UY" b="1">
                <a:latin typeface="Arial Narrow" panose="020B0606020202030204" pitchFamily="34" charset="0"/>
              </a:rPr>
              <a:t>ESTRUCTURA</a:t>
            </a: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4943475" y="5300663"/>
            <a:ext cx="1512888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UY" b="1">
                <a:latin typeface="Arial Narrow" panose="020B0606020202030204" pitchFamily="34" charset="0"/>
              </a:rPr>
              <a:t>PROCESOS</a:t>
            </a: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2927350" y="4149725"/>
            <a:ext cx="1512888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UY" b="1">
                <a:latin typeface="Arial Narrow" panose="020B0606020202030204" pitchFamily="34" charset="0"/>
              </a:rPr>
              <a:t>TECNOLOGÍA</a:t>
            </a:r>
          </a:p>
        </p:txBody>
      </p:sp>
      <p:cxnSp>
        <p:nvCxnSpPr>
          <p:cNvPr id="81932" name="AutoShape 12"/>
          <p:cNvCxnSpPr>
            <a:cxnSpLocks noChangeShapeType="1"/>
            <a:stCxn id="81931" idx="0"/>
            <a:endCxn id="81927" idx="1"/>
          </p:cNvCxnSpPr>
          <p:nvPr/>
        </p:nvCxnSpPr>
        <p:spPr bwMode="auto">
          <a:xfrm rot="-5400000">
            <a:off x="3971926" y="3178176"/>
            <a:ext cx="684212" cy="1258887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33" name="AutoShape 13"/>
          <p:cNvCxnSpPr>
            <a:cxnSpLocks noChangeShapeType="1"/>
            <a:stCxn id="81931" idx="2"/>
            <a:endCxn id="81930" idx="1"/>
          </p:cNvCxnSpPr>
          <p:nvPr/>
        </p:nvCxnSpPr>
        <p:spPr bwMode="auto">
          <a:xfrm rot="16200000" flipH="1">
            <a:off x="3900488" y="4581526"/>
            <a:ext cx="827088" cy="1258887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34" name="AutoShape 14"/>
          <p:cNvCxnSpPr>
            <a:cxnSpLocks noChangeShapeType="1"/>
            <a:stCxn id="81927" idx="3"/>
            <a:endCxn id="81929" idx="0"/>
          </p:cNvCxnSpPr>
          <p:nvPr/>
        </p:nvCxnSpPr>
        <p:spPr bwMode="auto">
          <a:xfrm>
            <a:off x="6456363" y="3465513"/>
            <a:ext cx="1223962" cy="684212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35" name="AutoShape 15"/>
          <p:cNvCxnSpPr>
            <a:cxnSpLocks noChangeShapeType="1"/>
            <a:stCxn id="81930" idx="3"/>
            <a:endCxn id="81929" idx="2"/>
          </p:cNvCxnSpPr>
          <p:nvPr/>
        </p:nvCxnSpPr>
        <p:spPr bwMode="auto">
          <a:xfrm flipV="1">
            <a:off x="6456363" y="4797425"/>
            <a:ext cx="1223962" cy="827088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36" name="AutoShape 16"/>
          <p:cNvCxnSpPr>
            <a:cxnSpLocks noChangeShapeType="1"/>
            <a:stCxn id="81928" idx="2"/>
            <a:endCxn id="81930" idx="0"/>
          </p:cNvCxnSpPr>
          <p:nvPr/>
        </p:nvCxnSpPr>
        <p:spPr bwMode="auto">
          <a:xfrm rot="5400000">
            <a:off x="5449094" y="5049044"/>
            <a:ext cx="503238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37" name="AutoShape 17"/>
          <p:cNvCxnSpPr>
            <a:cxnSpLocks noChangeShapeType="1"/>
            <a:stCxn id="81928" idx="0"/>
            <a:endCxn id="81927" idx="2"/>
          </p:cNvCxnSpPr>
          <p:nvPr/>
        </p:nvCxnSpPr>
        <p:spPr bwMode="auto">
          <a:xfrm rot="-5400000">
            <a:off x="5520532" y="3969544"/>
            <a:ext cx="36036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38" name="AutoShape 18"/>
          <p:cNvCxnSpPr>
            <a:cxnSpLocks noChangeShapeType="1"/>
            <a:stCxn id="81931" idx="3"/>
            <a:endCxn id="81928" idx="1"/>
          </p:cNvCxnSpPr>
          <p:nvPr/>
        </p:nvCxnSpPr>
        <p:spPr bwMode="auto">
          <a:xfrm>
            <a:off x="4440239" y="4473575"/>
            <a:ext cx="5032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39" name="AutoShape 19"/>
          <p:cNvCxnSpPr>
            <a:cxnSpLocks noChangeShapeType="1"/>
            <a:stCxn id="81928" idx="3"/>
            <a:endCxn id="81929" idx="1"/>
          </p:cNvCxnSpPr>
          <p:nvPr/>
        </p:nvCxnSpPr>
        <p:spPr bwMode="auto">
          <a:xfrm>
            <a:off x="6456363" y="4473575"/>
            <a:ext cx="431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8702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:a16="http://schemas.microsoft.com/office/drawing/2014/main" id="{85D029C5-EA1C-4044-A69E-1859465CA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42" y="710932"/>
            <a:ext cx="1449977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UY" sz="27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TIPOS DE INTERVENCIONES DEL DESARROLLO ORGANIZACIONAL Y ASPECTOS </a:t>
            </a:r>
          </a:p>
          <a:p>
            <a:pPr>
              <a:spcBef>
                <a:spcPct val="50000"/>
              </a:spcBef>
            </a:pPr>
            <a:r>
              <a:rPr lang="es-ES" altLang="es-UY" sz="27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ORGANIZACIONALES</a:t>
            </a:r>
            <a:endParaRPr lang="es-ES" altLang="es-UY" sz="27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922CACC4-12DB-104A-9740-6AF47AA1B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0508" y="5200711"/>
            <a:ext cx="38630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UY" sz="1600" dirty="0">
                <a:latin typeface="Arial Narrow" panose="020B0606020202030204" pitchFamily="34" charset="0"/>
              </a:rPr>
              <a:t>Adaptado de Thomas G. Cummings &amp; Christopher G. </a:t>
            </a:r>
            <a:r>
              <a:rPr lang="es-ES" altLang="es-UY" sz="1600" dirty="0" err="1">
                <a:latin typeface="Arial Narrow" panose="020B0606020202030204" pitchFamily="34" charset="0"/>
              </a:rPr>
              <a:t>Worley</a:t>
            </a:r>
            <a:r>
              <a:rPr lang="es-ES" altLang="es-UY" sz="1600" dirty="0">
                <a:latin typeface="Arial Narrow" panose="020B0606020202030204" pitchFamily="34" charset="0"/>
              </a:rPr>
              <a:t> – Desarrollo </a:t>
            </a:r>
            <a:r>
              <a:rPr lang="es-ES" altLang="es-UY" sz="1600" dirty="0" err="1">
                <a:latin typeface="Arial Narrow" panose="020B0606020202030204" pitchFamily="34" charset="0"/>
              </a:rPr>
              <a:t>organiacional</a:t>
            </a:r>
            <a:r>
              <a:rPr lang="es-ES" altLang="es-UY" sz="1600" dirty="0">
                <a:latin typeface="Arial Narrow" panose="020B0606020202030204" pitchFamily="34" charset="0"/>
              </a:rPr>
              <a:t> y cambio, 8va. Edición- Thomson - Pág. 147</a:t>
            </a:r>
          </a:p>
        </p:txBody>
      </p:sp>
      <p:sp>
        <p:nvSpPr>
          <p:cNvPr id="2054" name="AutoShape 6">
            <a:extLst>
              <a:ext uri="{FF2B5EF4-FFF2-40B4-BE49-F238E27FC236}">
                <a16:creationId xmlns:a16="http://schemas.microsoft.com/office/drawing/2014/main" id="{5CE67E2B-9613-3548-9BA4-654AA9632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7758" y="1301212"/>
            <a:ext cx="2160587" cy="10795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s-ES" altLang="es-UY" sz="1200" b="1">
                <a:latin typeface="Arial Narrow" panose="020B0606020202030204" pitchFamily="34" charset="0"/>
              </a:rPr>
              <a:t>Intervenciones de cambio estratégico</a:t>
            </a:r>
          </a:p>
          <a:p>
            <a:pPr>
              <a:buFontTx/>
              <a:buChar char="•"/>
            </a:pPr>
            <a:r>
              <a:rPr lang="es-ES" altLang="es-UY" sz="1000" b="1">
                <a:latin typeface="Arial Narrow" panose="020B0606020202030204" pitchFamily="34" charset="0"/>
              </a:rPr>
              <a:t>Estrategias competitivas y de colaboración</a:t>
            </a:r>
          </a:p>
          <a:p>
            <a:pPr>
              <a:buFontTx/>
              <a:buChar char="•"/>
            </a:pPr>
            <a:r>
              <a:rPr lang="es-ES" altLang="es-UY" sz="1000" b="1">
                <a:latin typeface="Arial Narrow" panose="020B0606020202030204" pitchFamily="34" charset="0"/>
              </a:rPr>
              <a:t>Transformación organizacional</a:t>
            </a:r>
          </a:p>
        </p:txBody>
      </p:sp>
      <p:sp>
        <p:nvSpPr>
          <p:cNvPr id="2055" name="AutoShape 7">
            <a:extLst>
              <a:ext uri="{FF2B5EF4-FFF2-40B4-BE49-F238E27FC236}">
                <a16:creationId xmlns:a16="http://schemas.microsoft.com/office/drawing/2014/main" id="{8F065217-1427-2647-B670-1FA9174AC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0508" y="2885535"/>
            <a:ext cx="1800225" cy="14398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s-ES" altLang="es-UY" sz="1200" b="1">
                <a:latin typeface="Arial Narrow" panose="020B0606020202030204" pitchFamily="34" charset="0"/>
              </a:rPr>
              <a:t>Intervenciones en Administración de Recursos Humanos</a:t>
            </a:r>
          </a:p>
          <a:p>
            <a:pPr>
              <a:buFontTx/>
              <a:buChar char="•"/>
            </a:pPr>
            <a:r>
              <a:rPr lang="es-ES" altLang="es-UY" sz="1000" b="1">
                <a:latin typeface="Arial Narrow" panose="020B0606020202030204" pitchFamily="34" charset="0"/>
              </a:rPr>
              <a:t>Administración del desempeño</a:t>
            </a:r>
          </a:p>
          <a:p>
            <a:pPr>
              <a:buFontTx/>
              <a:buChar char="•"/>
            </a:pPr>
            <a:r>
              <a:rPr lang="es-ES" altLang="es-UY" sz="1000" b="1">
                <a:latin typeface="Arial Narrow" panose="020B0606020202030204" pitchFamily="34" charset="0"/>
              </a:rPr>
              <a:t>Desarrollo de los empleados</a:t>
            </a:r>
          </a:p>
        </p:txBody>
      </p:sp>
      <p:sp>
        <p:nvSpPr>
          <p:cNvPr id="2056" name="AutoShape 8">
            <a:extLst>
              <a:ext uri="{FF2B5EF4-FFF2-40B4-BE49-F238E27FC236}">
                <a16:creationId xmlns:a16="http://schemas.microsoft.com/office/drawing/2014/main" id="{35ED859D-9A73-A54D-A817-A0EC28A92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3489" y="4757197"/>
            <a:ext cx="1951832" cy="127451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s-ES" altLang="es-UY" sz="1200" b="1">
                <a:latin typeface="Arial Narrow" panose="020B0606020202030204" pitchFamily="34" charset="0"/>
              </a:rPr>
              <a:t>Intervenciones del proceso humano</a:t>
            </a:r>
          </a:p>
          <a:p>
            <a:pPr>
              <a:buFontTx/>
              <a:buChar char="•"/>
            </a:pPr>
            <a:r>
              <a:rPr lang="es-ES" altLang="es-UY" sz="1000" b="1">
                <a:latin typeface="Arial Narrow" panose="020B0606020202030204" pitchFamily="34" charset="0"/>
              </a:rPr>
              <a:t>Enfoques de procesos individuales, interpersonales y grupales</a:t>
            </a:r>
          </a:p>
          <a:p>
            <a:pPr>
              <a:buFontTx/>
              <a:buChar char="•"/>
            </a:pPr>
            <a:r>
              <a:rPr lang="es-ES" altLang="es-UY" sz="1000" b="1">
                <a:latin typeface="Arial Narrow" panose="020B0606020202030204" pitchFamily="34" charset="0"/>
              </a:rPr>
              <a:t>Enfoques del proceso organizacional</a:t>
            </a:r>
          </a:p>
        </p:txBody>
      </p:sp>
      <p:sp>
        <p:nvSpPr>
          <p:cNvPr id="2057" name="AutoShape 9">
            <a:extLst>
              <a:ext uri="{FF2B5EF4-FFF2-40B4-BE49-F238E27FC236}">
                <a16:creationId xmlns:a16="http://schemas.microsoft.com/office/drawing/2014/main" id="{C7C305D8-C4D0-6D42-B140-23CA9EA98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833" y="2814097"/>
            <a:ext cx="1800225" cy="14398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s-ES" altLang="es-UY" sz="1200" b="1">
                <a:latin typeface="Arial Narrow" panose="020B0606020202030204" pitchFamily="34" charset="0"/>
              </a:rPr>
              <a:t>Intervenciones tecnoestructurales</a:t>
            </a:r>
          </a:p>
          <a:p>
            <a:pPr>
              <a:buFontTx/>
              <a:buChar char="•"/>
            </a:pPr>
            <a:r>
              <a:rPr lang="es-ES" altLang="es-UY" sz="1000" b="1">
                <a:latin typeface="Arial Narrow" panose="020B0606020202030204" pitchFamily="34" charset="0"/>
              </a:rPr>
              <a:t>Reestructuración de las organizaciones</a:t>
            </a:r>
          </a:p>
          <a:p>
            <a:pPr>
              <a:buFontTx/>
              <a:buChar char="•"/>
            </a:pPr>
            <a:r>
              <a:rPr lang="es-ES" altLang="es-UY" sz="1000" b="1">
                <a:latin typeface="Arial Narrow" panose="020B0606020202030204" pitchFamily="34" charset="0"/>
              </a:rPr>
              <a:t>Participación de los empleados</a:t>
            </a:r>
          </a:p>
          <a:p>
            <a:pPr>
              <a:buFontTx/>
              <a:buChar char="•"/>
            </a:pPr>
            <a:r>
              <a:rPr lang="es-ES" altLang="es-UY" sz="1000" b="1">
                <a:latin typeface="Arial Narrow" panose="020B0606020202030204" pitchFamily="34" charset="0"/>
              </a:rPr>
              <a:t>Diseño del trabajo</a:t>
            </a:r>
          </a:p>
        </p:txBody>
      </p:sp>
      <p:sp>
        <p:nvSpPr>
          <p:cNvPr id="2058" name="Oval 10">
            <a:extLst>
              <a:ext uri="{FF2B5EF4-FFF2-40B4-BE49-F238E27FC236}">
                <a16:creationId xmlns:a16="http://schemas.microsoft.com/office/drawing/2014/main" id="{689E1FB4-74B2-0A40-B7B0-72FCA3C71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294" y="2885535"/>
            <a:ext cx="2592388" cy="143986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s-ES" altLang="es-UY" sz="1200" dirty="0">
                <a:latin typeface="Arial Narrow" panose="020B0606020202030204" pitchFamily="34" charset="0"/>
              </a:rPr>
              <a:t>Aspectos estratégicos, de recursos humanos, y tecnológico – estructurales de las organizaciones</a:t>
            </a:r>
          </a:p>
        </p:txBody>
      </p:sp>
      <p:sp>
        <p:nvSpPr>
          <p:cNvPr id="2059" name="AutoShape 11">
            <a:extLst>
              <a:ext uri="{FF2B5EF4-FFF2-40B4-BE49-F238E27FC236}">
                <a16:creationId xmlns:a16="http://schemas.microsoft.com/office/drawing/2014/main" id="{5CB2C2AC-5F69-324F-A52B-106902A69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1495" y="3461798"/>
            <a:ext cx="288925" cy="287337"/>
          </a:xfrm>
          <a:prstGeom prst="leftRightArrow">
            <a:avLst>
              <a:gd name="adj1" fmla="val 50000"/>
              <a:gd name="adj2" fmla="val 20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>
              <a:latin typeface="Arial Narrow" panose="020B0606020202030204" pitchFamily="34" charset="0"/>
            </a:endParaRPr>
          </a:p>
        </p:txBody>
      </p:sp>
      <p:sp>
        <p:nvSpPr>
          <p:cNvPr id="2061" name="AutoShape 13">
            <a:extLst>
              <a:ext uri="{FF2B5EF4-FFF2-40B4-BE49-F238E27FC236}">
                <a16:creationId xmlns:a16="http://schemas.microsoft.com/office/drawing/2014/main" id="{3CBCF50D-EC98-B248-85C4-1060355BAE0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80101" y="4361116"/>
            <a:ext cx="287338" cy="358775"/>
          </a:xfrm>
          <a:prstGeom prst="leftRightArrow">
            <a:avLst>
              <a:gd name="adj1" fmla="val 49676"/>
              <a:gd name="adj2" fmla="val 2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>
              <a:latin typeface="Arial Narrow" panose="020B0606020202030204" pitchFamily="34" charset="0"/>
            </a:endParaRPr>
          </a:p>
        </p:txBody>
      </p:sp>
      <p:sp>
        <p:nvSpPr>
          <p:cNvPr id="2062" name="AutoShape 14">
            <a:extLst>
              <a:ext uri="{FF2B5EF4-FFF2-40B4-BE49-F238E27FC236}">
                <a16:creationId xmlns:a16="http://schemas.microsoft.com/office/drawing/2014/main" id="{1C77D552-E03C-5C41-A022-B18E02DCE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120" y="3461798"/>
            <a:ext cx="288925" cy="287337"/>
          </a:xfrm>
          <a:prstGeom prst="leftRightArrow">
            <a:avLst>
              <a:gd name="adj1" fmla="val 50000"/>
              <a:gd name="adj2" fmla="val 20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>
              <a:latin typeface="Arial Narrow" panose="020B0606020202030204" pitchFamily="34" charset="0"/>
            </a:endParaRPr>
          </a:p>
        </p:txBody>
      </p:sp>
      <p:sp>
        <p:nvSpPr>
          <p:cNvPr id="2063" name="AutoShape 15">
            <a:extLst>
              <a:ext uri="{FF2B5EF4-FFF2-40B4-BE49-F238E27FC236}">
                <a16:creationId xmlns:a16="http://schemas.microsoft.com/office/drawing/2014/main" id="{9412CAA5-A8C9-8548-893A-786067B5E8A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80101" y="2418016"/>
            <a:ext cx="287338" cy="358775"/>
          </a:xfrm>
          <a:prstGeom prst="leftRightArrow">
            <a:avLst>
              <a:gd name="adj1" fmla="val 49676"/>
              <a:gd name="adj2" fmla="val 2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 flipV="1">
            <a:off x="6086904" y="1992573"/>
            <a:ext cx="0" cy="354841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8E514588-12CB-3447-8E58-2E190D5DA3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7" t="16575" r="3732" b="16587"/>
          <a:stretch/>
        </p:blipFill>
        <p:spPr>
          <a:xfrm>
            <a:off x="1348664" y="1301447"/>
            <a:ext cx="9383279" cy="452029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D6E8DB1-D5A9-2440-8AA0-7C180190A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834" y="861500"/>
            <a:ext cx="12239897" cy="74264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z="3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Gestión por resultados y cadena de resultados para generar valor público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2E1A5A9-3D83-264F-9099-E9568867A5B8}"/>
              </a:ext>
            </a:extLst>
          </p:cNvPr>
          <p:cNvSpPr txBox="1"/>
          <p:nvPr/>
        </p:nvSpPr>
        <p:spPr>
          <a:xfrm>
            <a:off x="-973743" y="5821744"/>
            <a:ext cx="65035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1600" dirty="0">
                <a:latin typeface="Arial Narrow" panose="020B0606020202030204" pitchFamily="34" charset="0"/>
              </a:rPr>
              <a:t>Fuente: Banco Mundial y OCDE (2005). </a:t>
            </a:r>
          </a:p>
          <a:p>
            <a:pPr algn="ctr"/>
            <a:endParaRPr lang="es-ES_tradnl" dirty="0">
              <a:latin typeface="Arial Narrow" panose="020B0606020202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288877" y="1767893"/>
            <a:ext cx="1692322" cy="243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 Narrow" panose="020B0606020202030204" pitchFamily="34" charset="0"/>
              </a:rPr>
              <a:t>Sector Público</a:t>
            </a:r>
            <a:endParaRPr lang="es-UY" dirty="0">
              <a:latin typeface="Arial Narrow" panose="020B0606020202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308772" y="1781465"/>
            <a:ext cx="1692322" cy="243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 Narrow" panose="020B0606020202030204" pitchFamily="34" charset="0"/>
              </a:rPr>
              <a:t>Sociedad</a:t>
            </a:r>
            <a:endParaRPr lang="es-UY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22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CB014BC6-5360-3248-8C06-2F9DFC45A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844" y="308143"/>
            <a:ext cx="10691265" cy="13710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UY" sz="3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La gestión basada en resultados</a:t>
            </a:r>
            <a:endParaRPr lang="es-ES_tradnl" sz="32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5FC548-86C6-2846-9BDE-141B05F7F8AD}"/>
              </a:ext>
            </a:extLst>
          </p:cNvPr>
          <p:cNvSpPr txBox="1"/>
          <p:nvPr/>
        </p:nvSpPr>
        <p:spPr>
          <a:xfrm>
            <a:off x="431808" y="5833130"/>
            <a:ext cx="4087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dirty="0">
                <a:latin typeface="Arial Narrow" panose="020B0606020202030204" pitchFamily="34" charset="0"/>
              </a:rPr>
              <a:t>Fuente: Banco Mundial y OCDE (2005). </a:t>
            </a:r>
          </a:p>
          <a:p>
            <a:pPr algn="ctr"/>
            <a:endParaRPr lang="es-ES_tradnl" sz="1000" dirty="0">
              <a:latin typeface="Arial Narrow" panose="020B060602020203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431808" y="2210937"/>
            <a:ext cx="3203971" cy="2442950"/>
            <a:chOff x="3286" y="129434"/>
            <a:chExt cx="3203971" cy="1281588"/>
          </a:xfrm>
          <a:solidFill>
            <a:schemeClr val="accent1">
              <a:lumMod val="75000"/>
            </a:schemeClr>
          </a:solidFill>
        </p:grpSpPr>
        <p:sp>
          <p:nvSpPr>
            <p:cNvPr id="10" name="Rectángulo 9"/>
            <p:cNvSpPr/>
            <p:nvPr/>
          </p:nvSpPr>
          <p:spPr>
            <a:xfrm>
              <a:off x="3286" y="129434"/>
              <a:ext cx="3203971" cy="1281588"/>
            </a:xfrm>
            <a:prstGeom prst="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uadroTexto 10"/>
            <p:cNvSpPr txBox="1"/>
            <p:nvPr/>
          </p:nvSpPr>
          <p:spPr>
            <a:xfrm>
              <a:off x="3286" y="129434"/>
              <a:ext cx="3203971" cy="12815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UY" sz="2800" kern="1200" dirty="0">
                  <a:latin typeface="Arial Narrow" panose="020B0606020202030204" pitchFamily="34" charset="0"/>
                </a:rPr>
                <a:t>Se centra en una clara noción de la causalidad de la “cadena de resultados”. 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4533492" y="2210937"/>
            <a:ext cx="3203971" cy="2442950"/>
            <a:chOff x="3655814" y="129434"/>
            <a:chExt cx="3203971" cy="1281588"/>
          </a:xfrm>
        </p:grpSpPr>
        <p:sp>
          <p:nvSpPr>
            <p:cNvPr id="13" name="Rectángulo 12"/>
            <p:cNvSpPr/>
            <p:nvPr/>
          </p:nvSpPr>
          <p:spPr>
            <a:xfrm>
              <a:off x="3655814" y="129434"/>
              <a:ext cx="3203971" cy="1281588"/>
            </a:xfrm>
            <a:prstGeom prst="rect">
              <a:avLst/>
            </a:prstGeom>
            <a:solidFill>
              <a:srgbClr val="003DA5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uadroTexto 13"/>
            <p:cNvSpPr txBox="1"/>
            <p:nvPr/>
          </p:nvSpPr>
          <p:spPr>
            <a:xfrm>
              <a:off x="3655814" y="129434"/>
              <a:ext cx="3203971" cy="128158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UY" sz="2800" kern="1200" dirty="0">
                  <a:latin typeface="Arial Narrow" panose="020B0606020202030204" pitchFamily="34" charset="0"/>
                </a:rPr>
                <a:t>Los resultados de desarrollo por lo general se comprenden como secuenciales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8561047" y="2209635"/>
            <a:ext cx="3203971" cy="2442950"/>
            <a:chOff x="3655814" y="129434"/>
            <a:chExt cx="3203971" cy="1281588"/>
          </a:xfrm>
        </p:grpSpPr>
        <p:sp>
          <p:nvSpPr>
            <p:cNvPr id="16" name="Rectángulo 15"/>
            <p:cNvSpPr/>
            <p:nvPr/>
          </p:nvSpPr>
          <p:spPr>
            <a:xfrm>
              <a:off x="3655814" y="129434"/>
              <a:ext cx="3203971" cy="1281588"/>
            </a:xfrm>
            <a:prstGeom prst="rect">
              <a:avLst/>
            </a:prstGeom>
            <a:solidFill>
              <a:srgbClr val="003DA5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uadroTexto 16"/>
            <p:cNvSpPr txBox="1"/>
            <p:nvPr/>
          </p:nvSpPr>
          <p:spPr>
            <a:xfrm>
              <a:off x="3655814" y="129434"/>
              <a:ext cx="3203971" cy="128158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/>
              <a:r>
                <a:rPr lang="es-UY" sz="2400" dirty="0">
                  <a:latin typeface="Arial Narrow" panose="020B0606020202030204" pitchFamily="34" charset="0"/>
                </a:rPr>
                <a:t>Que los gerentes analicen y ajusten de forma regular sus actividades para lograr los resultados esperados. </a:t>
              </a:r>
              <a:endParaRPr lang="es-ES" sz="2800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195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ronicleVTI">
  <a:themeElements>
    <a:clrScheme name="AnalogousFromRegularSeed_2SEEDS">
      <a:dk1>
        <a:srgbClr val="000000"/>
      </a:dk1>
      <a:lt1>
        <a:srgbClr val="FFFFFF"/>
      </a:lt1>
      <a:dk2>
        <a:srgbClr val="3B2E22"/>
      </a:dk2>
      <a:lt2>
        <a:srgbClr val="E8E5E2"/>
      </a:lt2>
      <a:accent1>
        <a:srgbClr val="3378B9"/>
      </a:accent1>
      <a:accent2>
        <a:srgbClr val="3FB0B9"/>
      </a:accent2>
      <a:accent3>
        <a:srgbClr val="4552CB"/>
      </a:accent3>
      <a:accent4>
        <a:srgbClr val="B93C33"/>
      </a:accent4>
      <a:accent5>
        <a:srgbClr val="CB8645"/>
      </a:accent5>
      <a:accent6>
        <a:srgbClr val="B0A330"/>
      </a:accent6>
      <a:hlink>
        <a:srgbClr val="B0743A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</TotalTime>
  <Words>1976</Words>
  <Application>Microsoft Office PowerPoint</Application>
  <PresentationFormat>Panorámica</PresentationFormat>
  <Paragraphs>314</Paragraphs>
  <Slides>32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6" baseType="lpstr">
      <vt:lpstr>Microsoft YaHei</vt:lpstr>
      <vt:lpstr>ＭＳ Ｐゴシック</vt:lpstr>
      <vt:lpstr>ＭＳ Ｐゴシック</vt:lpstr>
      <vt:lpstr>Arial</vt:lpstr>
      <vt:lpstr>Arial Narrow</vt:lpstr>
      <vt:lpstr>Calibri</vt:lpstr>
      <vt:lpstr>Calisto MT</vt:lpstr>
      <vt:lpstr>StarSymbol</vt:lpstr>
      <vt:lpstr>Tahoma</vt:lpstr>
      <vt:lpstr>Times</vt:lpstr>
      <vt:lpstr>Times New Roman</vt:lpstr>
      <vt:lpstr>Univers Condensed</vt:lpstr>
      <vt:lpstr>Wingdings</vt:lpstr>
      <vt:lpstr>ChronicleVTI</vt:lpstr>
      <vt:lpstr>Diseño organizacional para la creación de valor público</vt:lpstr>
      <vt:lpstr>Comportamiento de muchos procesos de cambio</vt:lpstr>
      <vt:lpstr>FUERZAS QUE IMPULSAN Y QUE FRENAN</vt:lpstr>
      <vt:lpstr>Perspectiva sistémica ¿cómo ver mejor?</vt:lpstr>
      <vt:lpstr>Un sistema es …</vt:lpstr>
      <vt:lpstr>Componentes de una organización (El todo es más que las partes)</vt:lpstr>
      <vt:lpstr>Presentación de PowerPoint</vt:lpstr>
      <vt:lpstr>Gestión por resultados y cadena de resultados para generar valor público</vt:lpstr>
      <vt:lpstr>La gestión basada en resultados</vt:lpstr>
      <vt:lpstr>Presentación de PowerPoint</vt:lpstr>
      <vt:lpstr>Presentación de PowerPoint</vt:lpstr>
      <vt:lpstr>Desafío</vt:lpstr>
      <vt:lpstr>Anorexia organizacional</vt:lpstr>
      <vt:lpstr>ALGUNAS EVIDENCIAS</vt:lpstr>
      <vt:lpstr>Resultados de la reestructuración</vt:lpstr>
      <vt:lpstr>Resultados de la reestructuración</vt:lpstr>
      <vt:lpstr>Síndrome del “sobreviviente”</vt:lpstr>
      <vt:lpstr>Conclusión:   cuánto más se presiona el sistema, más aumenta su reacción, a no ser que cambiemos la forma de hacer los cambios. </vt:lpstr>
      <vt:lpstr>El poder de una visión</vt:lpstr>
      <vt:lpstr>Presentación de PowerPoint</vt:lpstr>
      <vt:lpstr>Presentación de PowerPoint</vt:lpstr>
      <vt:lpstr>Etapas del compromiso con la visión del cambio</vt:lpstr>
      <vt:lpstr>Finalidad de las reestructuraciones públicas</vt:lpstr>
      <vt:lpstr>Visión del Programa de diseño organizacional para la creación de valor público</vt:lpstr>
      <vt:lpstr>¿Cómo crear una visión?</vt:lpstr>
      <vt:lpstr>¿De qué manera puede la estructura frenar la visión?</vt:lpstr>
      <vt:lpstr>Presentación de PowerPoint</vt:lpstr>
      <vt:lpstr>Presentación de PowerPoint</vt:lpstr>
      <vt:lpstr>un diseño organizacional enfocado en resultados para la ciudadanía</vt:lpstr>
      <vt:lpstr>Presentación de PowerPoint</vt:lpstr>
      <vt:lpstr>Preguntas para intercambio en subgrupos y plenario</vt:lpstr>
      <vt:lpstr>Presentación de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organizacional para la creación de valor público</dc:title>
  <dc:creator>RICARDO CHIESA</dc:creator>
  <cp:lastModifiedBy>Franco Pisano</cp:lastModifiedBy>
  <cp:revision>47</cp:revision>
  <dcterms:created xsi:type="dcterms:W3CDTF">2021-07-21T00:07:37Z</dcterms:created>
  <dcterms:modified xsi:type="dcterms:W3CDTF">2021-07-23T20:05:12Z</dcterms:modified>
</cp:coreProperties>
</file>